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4"/>
  </p:notesMasterIdLst>
  <p:sldIdLst>
    <p:sldId id="321" r:id="rId2"/>
    <p:sldId id="324" r:id="rId3"/>
    <p:sldId id="325" r:id="rId4"/>
    <p:sldId id="326" r:id="rId5"/>
    <p:sldId id="328" r:id="rId6"/>
    <p:sldId id="322" r:id="rId7"/>
    <p:sldId id="327" r:id="rId8"/>
    <p:sldId id="329" r:id="rId9"/>
    <p:sldId id="330" r:id="rId10"/>
    <p:sldId id="323" r:id="rId11"/>
    <p:sldId id="331" r:id="rId12"/>
    <p:sldId id="332" r:id="rId13"/>
    <p:sldId id="334" r:id="rId14"/>
    <p:sldId id="333" r:id="rId15"/>
    <p:sldId id="335" r:id="rId16"/>
    <p:sldId id="340" r:id="rId17"/>
    <p:sldId id="339" r:id="rId18"/>
    <p:sldId id="338" r:id="rId19"/>
    <p:sldId id="336" r:id="rId20"/>
    <p:sldId id="343" r:id="rId21"/>
    <p:sldId id="364" r:id="rId22"/>
    <p:sldId id="337" r:id="rId23"/>
    <p:sldId id="341" r:id="rId24"/>
    <p:sldId id="342" r:id="rId25"/>
    <p:sldId id="344" r:id="rId26"/>
    <p:sldId id="346" r:id="rId27"/>
    <p:sldId id="345" r:id="rId28"/>
    <p:sldId id="347" r:id="rId29"/>
    <p:sldId id="348" r:id="rId30"/>
    <p:sldId id="349" r:id="rId31"/>
    <p:sldId id="350"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3" r:id="rId45"/>
    <p:sldId id="365" r:id="rId46"/>
    <p:sldId id="366" r:id="rId47"/>
    <p:sldId id="367" r:id="rId48"/>
    <p:sldId id="368" r:id="rId49"/>
    <p:sldId id="371" r:id="rId50"/>
    <p:sldId id="369" r:id="rId51"/>
    <p:sldId id="370" r:id="rId52"/>
    <p:sldId id="372" r:id="rId53"/>
    <p:sldId id="373" r:id="rId54"/>
    <p:sldId id="374" r:id="rId55"/>
    <p:sldId id="375" r:id="rId56"/>
    <p:sldId id="377" r:id="rId57"/>
    <p:sldId id="378" r:id="rId58"/>
    <p:sldId id="379" r:id="rId59"/>
    <p:sldId id="380" r:id="rId60"/>
    <p:sldId id="381" r:id="rId61"/>
    <p:sldId id="382" r:id="rId62"/>
    <p:sldId id="383" r:id="rId63"/>
    <p:sldId id="384" r:id="rId64"/>
    <p:sldId id="387" r:id="rId65"/>
    <p:sldId id="388" r:id="rId66"/>
    <p:sldId id="385" r:id="rId67"/>
    <p:sldId id="389" r:id="rId68"/>
    <p:sldId id="390" r:id="rId69"/>
    <p:sldId id="386" r:id="rId70"/>
    <p:sldId id="391" r:id="rId71"/>
    <p:sldId id="392" r:id="rId72"/>
    <p:sldId id="394" r:id="rId73"/>
    <p:sldId id="393" r:id="rId74"/>
    <p:sldId id="395" r:id="rId75"/>
    <p:sldId id="396" r:id="rId76"/>
    <p:sldId id="397" r:id="rId77"/>
    <p:sldId id="398" r:id="rId78"/>
    <p:sldId id="402" r:id="rId79"/>
    <p:sldId id="403" r:id="rId80"/>
    <p:sldId id="404" r:id="rId81"/>
    <p:sldId id="399" r:id="rId82"/>
    <p:sldId id="401" r:id="rId83"/>
    <p:sldId id="400" r:id="rId84"/>
    <p:sldId id="405" r:id="rId85"/>
    <p:sldId id="406" r:id="rId86"/>
    <p:sldId id="407" r:id="rId87"/>
    <p:sldId id="408" r:id="rId88"/>
    <p:sldId id="409" r:id="rId89"/>
    <p:sldId id="433" r:id="rId90"/>
    <p:sldId id="434" r:id="rId91"/>
    <p:sldId id="410" r:id="rId92"/>
    <p:sldId id="411" r:id="rId93"/>
    <p:sldId id="412" r:id="rId94"/>
    <p:sldId id="413" r:id="rId95"/>
    <p:sldId id="414" r:id="rId96"/>
    <p:sldId id="415" r:id="rId97"/>
    <p:sldId id="416" r:id="rId98"/>
    <p:sldId id="417" r:id="rId99"/>
    <p:sldId id="435" r:id="rId100"/>
    <p:sldId id="418" r:id="rId101"/>
    <p:sldId id="419" r:id="rId102"/>
    <p:sldId id="421" r:id="rId103"/>
    <p:sldId id="423" r:id="rId104"/>
    <p:sldId id="424" r:id="rId105"/>
    <p:sldId id="425" r:id="rId106"/>
    <p:sldId id="432" r:id="rId107"/>
    <p:sldId id="426" r:id="rId108"/>
    <p:sldId id="427" r:id="rId109"/>
    <p:sldId id="428" r:id="rId110"/>
    <p:sldId id="429" r:id="rId111"/>
    <p:sldId id="430" r:id="rId112"/>
    <p:sldId id="431"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11BA29-A10B-474D-A8BE-795B3E6DCBF5}">
          <p14:sldIdLst>
            <p14:sldId id="321"/>
          </p14:sldIdLst>
        </p14:section>
        <p14:section name="Untitled Section" id="{7CA7D914-4F72-4128-9EE3-D67A9FFFA754}">
          <p14:sldIdLst>
            <p14:sldId id="324"/>
            <p14:sldId id="325"/>
            <p14:sldId id="326"/>
            <p14:sldId id="328"/>
            <p14:sldId id="322"/>
            <p14:sldId id="327"/>
            <p14:sldId id="329"/>
            <p14:sldId id="330"/>
            <p14:sldId id="323"/>
            <p14:sldId id="331"/>
            <p14:sldId id="332"/>
            <p14:sldId id="334"/>
            <p14:sldId id="333"/>
            <p14:sldId id="335"/>
            <p14:sldId id="340"/>
            <p14:sldId id="339"/>
            <p14:sldId id="338"/>
            <p14:sldId id="336"/>
            <p14:sldId id="343"/>
            <p14:sldId id="364"/>
            <p14:sldId id="337"/>
            <p14:sldId id="341"/>
            <p14:sldId id="342"/>
            <p14:sldId id="344"/>
            <p14:sldId id="346"/>
            <p14:sldId id="345"/>
            <p14:sldId id="347"/>
            <p14:sldId id="348"/>
            <p14:sldId id="349"/>
            <p14:sldId id="350"/>
            <p14:sldId id="351"/>
            <p14:sldId id="352"/>
            <p14:sldId id="353"/>
            <p14:sldId id="354"/>
            <p14:sldId id="355"/>
            <p14:sldId id="356"/>
            <p14:sldId id="357"/>
            <p14:sldId id="358"/>
            <p14:sldId id="359"/>
            <p14:sldId id="360"/>
            <p14:sldId id="361"/>
            <p14:sldId id="362"/>
            <p14:sldId id="363"/>
            <p14:sldId id="365"/>
            <p14:sldId id="366"/>
            <p14:sldId id="367"/>
            <p14:sldId id="368"/>
            <p14:sldId id="371"/>
            <p14:sldId id="369"/>
            <p14:sldId id="370"/>
            <p14:sldId id="372"/>
            <p14:sldId id="373"/>
            <p14:sldId id="374"/>
            <p14:sldId id="375"/>
            <p14:sldId id="377"/>
            <p14:sldId id="378"/>
            <p14:sldId id="379"/>
            <p14:sldId id="380"/>
            <p14:sldId id="381"/>
            <p14:sldId id="382"/>
            <p14:sldId id="383"/>
            <p14:sldId id="384"/>
            <p14:sldId id="387"/>
            <p14:sldId id="388"/>
            <p14:sldId id="385"/>
            <p14:sldId id="389"/>
            <p14:sldId id="390"/>
            <p14:sldId id="386"/>
            <p14:sldId id="391"/>
            <p14:sldId id="392"/>
            <p14:sldId id="394"/>
            <p14:sldId id="393"/>
            <p14:sldId id="395"/>
            <p14:sldId id="396"/>
            <p14:sldId id="397"/>
            <p14:sldId id="398"/>
            <p14:sldId id="402"/>
            <p14:sldId id="403"/>
            <p14:sldId id="404"/>
            <p14:sldId id="399"/>
            <p14:sldId id="401"/>
            <p14:sldId id="400"/>
            <p14:sldId id="405"/>
            <p14:sldId id="406"/>
            <p14:sldId id="407"/>
            <p14:sldId id="408"/>
            <p14:sldId id="409"/>
            <p14:sldId id="433"/>
            <p14:sldId id="434"/>
            <p14:sldId id="410"/>
            <p14:sldId id="411"/>
            <p14:sldId id="412"/>
            <p14:sldId id="413"/>
            <p14:sldId id="414"/>
            <p14:sldId id="415"/>
            <p14:sldId id="416"/>
            <p14:sldId id="417"/>
            <p14:sldId id="435"/>
            <p14:sldId id="418"/>
            <p14:sldId id="419"/>
            <p14:sldId id="421"/>
            <p14:sldId id="423"/>
            <p14:sldId id="424"/>
            <p14:sldId id="425"/>
            <p14:sldId id="432"/>
            <p14:sldId id="426"/>
            <p14:sldId id="427"/>
            <p14:sldId id="428"/>
            <p14:sldId id="429"/>
            <p14:sldId id="430"/>
            <p14:sldId id="43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9737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2" d="100"/>
          <a:sy n="62" d="100"/>
        </p:scale>
        <p:origin x="1402"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_rels/data1.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63A3BB-BF32-4000-A213-5EDB6314DB26}" type="doc">
      <dgm:prSet loTypeId="urn:microsoft.com/office/officeart/2005/8/layout/vList3#1" loCatId="list" qsTypeId="urn:microsoft.com/office/officeart/2005/8/quickstyle/3d2#1" qsCatId="3D" csTypeId="urn:microsoft.com/office/officeart/2005/8/colors/accent2_1" csCatId="accent2" phldr="1"/>
      <dgm:spPr/>
    </dgm:pt>
    <dgm:pt modelId="{3E039AF9-DC51-47A6-BA9A-AFB4D2971681}">
      <dgm:prSet phldrT="[Text]" custT="1"/>
      <dgm:spPr/>
      <dgm:t>
        <a:bodyPr/>
        <a:lstStyle/>
        <a:p>
          <a:pPr algn="just"/>
          <a:r>
            <a:rPr lang="en-US" sz="1800" dirty="0">
              <a:latin typeface="Cambria" panose="02040503050406030204" pitchFamily="18" charset="0"/>
              <a:ea typeface="Cambria" panose="02040503050406030204" pitchFamily="18" charset="0"/>
              <a:cs typeface="Times New Roman" pitchFamily="18" charset="0"/>
            </a:rPr>
            <a:t>Evolution of Internet of Things, Enabling Technologies, IoT Architectures, oneM2M, IoT World Forum (IoT-WF) and Alternative IoT models, Simplified IoT Architecture and Core IoT Functional Stack, Fog, Edge and Cloud in IoT, Functional blocks of an IoT ecosystem, Sensors, Actuators, &amp; Smart Objects .</a:t>
          </a:r>
          <a:endParaRPr lang="en-IN" sz="1800" dirty="0">
            <a:latin typeface="Cambria" panose="02040503050406030204" pitchFamily="18" charset="0"/>
            <a:ea typeface="Cambria" panose="02040503050406030204" pitchFamily="18" charset="0"/>
            <a:cs typeface="Times New Roman" pitchFamily="18" charset="0"/>
          </a:endParaRPr>
        </a:p>
        <a:p>
          <a:pPr algn="just"/>
          <a:r>
            <a:rPr lang="en-US" sz="1800" b="1" dirty="0">
              <a:latin typeface="Cambria" panose="02040503050406030204" pitchFamily="18" charset="0"/>
              <a:ea typeface="Cambria" panose="02040503050406030204" pitchFamily="18" charset="0"/>
              <a:cs typeface="Times New Roman" pitchFamily="18" charset="0"/>
            </a:rPr>
            <a:t>IoT </a:t>
          </a:r>
          <a:r>
            <a:rPr lang="en-US" sz="1800" b="1" dirty="0" err="1">
              <a:latin typeface="Cambria" panose="02040503050406030204" pitchFamily="18" charset="0"/>
              <a:ea typeface="Cambria" panose="02040503050406030204" pitchFamily="18" charset="0"/>
              <a:cs typeface="Times New Roman" pitchFamily="18" charset="0"/>
            </a:rPr>
            <a:t>Platfortri</a:t>
          </a:r>
          <a:r>
            <a:rPr lang="en-US" sz="1800" b="1" dirty="0">
              <a:latin typeface="Cambria" panose="02040503050406030204" pitchFamily="18" charset="0"/>
              <a:ea typeface="Cambria" panose="02040503050406030204" pitchFamily="18" charset="0"/>
              <a:cs typeface="Times New Roman" pitchFamily="18" charset="0"/>
            </a:rPr>
            <a:t> overview</a:t>
          </a:r>
          <a:r>
            <a:rPr lang="en-US" sz="1800" dirty="0">
              <a:latin typeface="Cambria" panose="02040503050406030204" pitchFamily="18" charset="0"/>
              <a:ea typeface="Cambria" panose="02040503050406030204" pitchFamily="18" charset="0"/>
              <a:cs typeface="Times New Roman" pitchFamily="18" charset="0"/>
            </a:rPr>
            <a:t>: Overview of IoT supported Hardware platforms such as: ARM Cortex Processors, Arduino and Intel Galileo boards.</a:t>
          </a:r>
          <a:endParaRPr lang="en-US" sz="1800" dirty="0">
            <a:latin typeface="Cambria" panose="02040503050406030204" pitchFamily="18" charset="0"/>
            <a:ea typeface="Cambria" panose="02040503050406030204" pitchFamily="18" charset="0"/>
          </a:endParaRPr>
        </a:p>
      </dgm:t>
    </dgm:pt>
    <dgm:pt modelId="{FE5E084B-1445-4B0A-B699-2BB36229E8FA}" type="parTrans" cxnId="{C69DFA9E-8FE4-44AD-B927-BF9D8B2F83F6}">
      <dgm:prSet/>
      <dgm:spPr/>
      <dgm:t>
        <a:bodyPr/>
        <a:lstStyle/>
        <a:p>
          <a:endParaRPr lang="en-US"/>
        </a:p>
      </dgm:t>
    </dgm:pt>
    <dgm:pt modelId="{D02B3BE3-C2FC-40DD-BDF0-03F46B5BD518}" type="sibTrans" cxnId="{C69DFA9E-8FE4-44AD-B927-BF9D8B2F83F6}">
      <dgm:prSet/>
      <dgm:spPr/>
      <dgm:t>
        <a:bodyPr/>
        <a:lstStyle/>
        <a:p>
          <a:endParaRPr lang="en-US"/>
        </a:p>
      </dgm:t>
    </dgm:pt>
    <dgm:pt modelId="{C36350C0-584D-4FFC-9E42-A9F93C9EC295}" type="pres">
      <dgm:prSet presAssocID="{0463A3BB-BF32-4000-A213-5EDB6314DB26}" presName="linearFlow" presStyleCnt="0">
        <dgm:presLayoutVars>
          <dgm:dir/>
          <dgm:resizeHandles val="exact"/>
        </dgm:presLayoutVars>
      </dgm:prSet>
      <dgm:spPr/>
    </dgm:pt>
    <dgm:pt modelId="{13CAD7AC-D26A-48D2-AD9D-19FEDEC2E027}" type="pres">
      <dgm:prSet presAssocID="{3E039AF9-DC51-47A6-BA9A-AFB4D2971681}" presName="composite" presStyleCnt="0"/>
      <dgm:spPr/>
    </dgm:pt>
    <dgm:pt modelId="{F2832305-9F1E-4F1A-A8AF-26780E3BEEC4}" type="pres">
      <dgm:prSet presAssocID="{3E039AF9-DC51-47A6-BA9A-AFB4D2971681}" presName="imgShp" presStyleLbl="fgImgPlace1" presStyleIdx="0" presStyleCnt="1" custScaleX="77641" custScaleY="87289" custLinFactNeighborX="-14127" custLinFactNeighborY="-172"/>
      <dgm:spPr>
        <a:blipFill>
          <a:blip xmlns:r="http://schemas.openxmlformats.org/officeDocument/2006/relationships" r:embed="rId1"/>
          <a:srcRect/>
          <a:stretch>
            <a:fillRect l="-39000" r="-39000"/>
          </a:stretch>
        </a:blipFill>
      </dgm:spPr>
    </dgm:pt>
    <dgm:pt modelId="{9BF5B24A-1362-4B83-A18A-6565EEFD183C}" type="pres">
      <dgm:prSet presAssocID="{3E039AF9-DC51-47A6-BA9A-AFB4D2971681}" presName="txShp" presStyleLbl="node1" presStyleIdx="0" presStyleCnt="1" custScaleX="150376" custScaleY="162712" custLinFactNeighborX="1152" custLinFactNeighborY="4164">
        <dgm:presLayoutVars>
          <dgm:bulletEnabled val="1"/>
        </dgm:presLayoutVars>
      </dgm:prSet>
      <dgm:spPr/>
    </dgm:pt>
  </dgm:ptLst>
  <dgm:cxnLst>
    <dgm:cxn modelId="{6A10A994-17B3-42FB-A8E5-BBFB7B00FF9B}" type="presOf" srcId="{3E039AF9-DC51-47A6-BA9A-AFB4D2971681}" destId="{9BF5B24A-1362-4B83-A18A-6565EEFD183C}" srcOrd="0" destOrd="0" presId="urn:microsoft.com/office/officeart/2005/8/layout/vList3#1"/>
    <dgm:cxn modelId="{C69DFA9E-8FE4-44AD-B927-BF9D8B2F83F6}" srcId="{0463A3BB-BF32-4000-A213-5EDB6314DB26}" destId="{3E039AF9-DC51-47A6-BA9A-AFB4D2971681}" srcOrd="0" destOrd="0" parTransId="{FE5E084B-1445-4B0A-B699-2BB36229E8FA}" sibTransId="{D02B3BE3-C2FC-40DD-BDF0-03F46B5BD518}"/>
    <dgm:cxn modelId="{3E8864AE-BB5C-4C71-8D12-D05268E6B444}" type="presOf" srcId="{0463A3BB-BF32-4000-A213-5EDB6314DB26}" destId="{C36350C0-584D-4FFC-9E42-A9F93C9EC295}" srcOrd="0" destOrd="0" presId="urn:microsoft.com/office/officeart/2005/8/layout/vList3#1"/>
    <dgm:cxn modelId="{3B7C021D-9F6B-40C6-841A-91CF0B85B1BD}" type="presParOf" srcId="{C36350C0-584D-4FFC-9E42-A9F93C9EC295}" destId="{13CAD7AC-D26A-48D2-AD9D-19FEDEC2E027}" srcOrd="0" destOrd="0" presId="urn:microsoft.com/office/officeart/2005/8/layout/vList3#1"/>
    <dgm:cxn modelId="{E4EC33B5-557B-46E4-A5A2-74E2357D7F97}" type="presParOf" srcId="{13CAD7AC-D26A-48D2-AD9D-19FEDEC2E027}" destId="{F2832305-9F1E-4F1A-A8AF-26780E3BEEC4}" srcOrd="0" destOrd="0" presId="urn:microsoft.com/office/officeart/2005/8/layout/vList3#1"/>
    <dgm:cxn modelId="{9715F106-0C04-4D0B-B09C-7193A8541340}" type="presParOf" srcId="{13CAD7AC-D26A-48D2-AD9D-19FEDEC2E027}" destId="{9BF5B24A-1362-4B83-A18A-6565EEFD183C}" srcOrd="1" destOrd="0" presId="urn:microsoft.com/office/officeart/2005/8/layout/vLis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5B24A-1362-4B83-A18A-6565EEFD183C}">
      <dsp:nvSpPr>
        <dsp:cNvPr id="0" name=""/>
        <dsp:cNvSpPr/>
      </dsp:nvSpPr>
      <dsp:spPr>
        <a:xfrm rot="10800000">
          <a:off x="-1" y="786"/>
          <a:ext cx="7272810" cy="3743630"/>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4576" tIns="68580" rIns="128016" bIns="68580"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Cambria" panose="02040503050406030204" pitchFamily="18" charset="0"/>
              <a:ea typeface="Cambria" panose="02040503050406030204" pitchFamily="18" charset="0"/>
              <a:cs typeface="Times New Roman" pitchFamily="18" charset="0"/>
            </a:rPr>
            <a:t>Evolution of Internet of Things, Enabling Technologies, IoT Architectures, oneM2M, IoT World Forum (IoT-WF) and Alternative IoT models, Simplified IoT Architecture and Core IoT Functional Stack, Fog, Edge and Cloud in IoT, Functional blocks of an IoT ecosystem, Sensors, Actuators, &amp; Smart Objects .</a:t>
          </a:r>
          <a:endParaRPr lang="en-IN" sz="1800" kern="1200" dirty="0">
            <a:latin typeface="Cambria" panose="02040503050406030204" pitchFamily="18" charset="0"/>
            <a:ea typeface="Cambria" panose="02040503050406030204" pitchFamily="18" charset="0"/>
            <a:cs typeface="Times New Roman" pitchFamily="18" charset="0"/>
          </a:endParaRPr>
        </a:p>
        <a:p>
          <a:pPr marL="0" lvl="0" indent="0" algn="just" defTabSz="800100">
            <a:lnSpc>
              <a:spcPct val="90000"/>
            </a:lnSpc>
            <a:spcBef>
              <a:spcPct val="0"/>
            </a:spcBef>
            <a:spcAft>
              <a:spcPct val="35000"/>
            </a:spcAft>
            <a:buNone/>
          </a:pPr>
          <a:r>
            <a:rPr lang="en-US" sz="1800" b="1" kern="1200" dirty="0">
              <a:latin typeface="Cambria" panose="02040503050406030204" pitchFamily="18" charset="0"/>
              <a:ea typeface="Cambria" panose="02040503050406030204" pitchFamily="18" charset="0"/>
              <a:cs typeface="Times New Roman" pitchFamily="18" charset="0"/>
            </a:rPr>
            <a:t>IoT </a:t>
          </a:r>
          <a:r>
            <a:rPr lang="en-US" sz="1800" b="1" kern="1200" dirty="0" err="1">
              <a:latin typeface="Cambria" panose="02040503050406030204" pitchFamily="18" charset="0"/>
              <a:ea typeface="Cambria" panose="02040503050406030204" pitchFamily="18" charset="0"/>
              <a:cs typeface="Times New Roman" pitchFamily="18" charset="0"/>
            </a:rPr>
            <a:t>Platfortri</a:t>
          </a:r>
          <a:r>
            <a:rPr lang="en-US" sz="1800" b="1" kern="1200" dirty="0">
              <a:latin typeface="Cambria" panose="02040503050406030204" pitchFamily="18" charset="0"/>
              <a:ea typeface="Cambria" panose="02040503050406030204" pitchFamily="18" charset="0"/>
              <a:cs typeface="Times New Roman" pitchFamily="18" charset="0"/>
            </a:rPr>
            <a:t> overview</a:t>
          </a:r>
          <a:r>
            <a:rPr lang="en-US" sz="1800" kern="1200" dirty="0">
              <a:latin typeface="Cambria" panose="02040503050406030204" pitchFamily="18" charset="0"/>
              <a:ea typeface="Cambria" panose="02040503050406030204" pitchFamily="18" charset="0"/>
              <a:cs typeface="Times New Roman" pitchFamily="18" charset="0"/>
            </a:rPr>
            <a:t>: Overview of IoT supported Hardware platforms such as: ARM Cortex Processors, Arduino and Intel Galileo boards.</a:t>
          </a:r>
          <a:endParaRPr lang="en-US" sz="1800" kern="1200" dirty="0">
            <a:latin typeface="Cambria" panose="02040503050406030204" pitchFamily="18" charset="0"/>
            <a:ea typeface="Cambria" panose="02040503050406030204" pitchFamily="18" charset="0"/>
          </a:endParaRPr>
        </a:p>
      </dsp:txBody>
      <dsp:txXfrm rot="10800000">
        <a:off x="935906" y="786"/>
        <a:ext cx="6336903" cy="3743630"/>
      </dsp:txXfrm>
    </dsp:sp>
    <dsp:sp modelId="{F2832305-9F1E-4F1A-A8AF-26780E3BEEC4}">
      <dsp:nvSpPr>
        <dsp:cNvPr id="0" name=""/>
        <dsp:cNvSpPr/>
      </dsp:nvSpPr>
      <dsp:spPr>
        <a:xfrm>
          <a:off x="0" y="864091"/>
          <a:ext cx="1786341" cy="2008320"/>
        </a:xfrm>
        <a:prstGeom prst="ellipse">
          <a:avLst/>
        </a:prstGeom>
        <a:blipFill>
          <a:blip xmlns:r="http://schemas.openxmlformats.org/officeDocument/2006/relationships" r:embed="rId1"/>
          <a:srcRect/>
          <a:stretch>
            <a:fillRect l="-39000" r="-39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F456A-4C55-4839-BA78-31FB06F9A354}" type="datetimeFigureOut">
              <a:rPr lang="en-US" smtClean="0"/>
              <a:pPr/>
              <a:t>12/9/2024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3296DC-9B0A-4BC1-9182-F4CE56963CD6}" type="slidenum">
              <a:rPr lang="en-US" smtClean="0"/>
              <a:pPr/>
              <a:t>‹#›</a:t>
            </a:fld>
            <a:endParaRPr lang="en-US"/>
          </a:p>
        </p:txBody>
      </p:sp>
    </p:spTree>
    <p:extLst>
      <p:ext uri="{BB962C8B-B14F-4D97-AF65-F5344CB8AC3E}">
        <p14:creationId xmlns:p14="http://schemas.microsoft.com/office/powerpoint/2010/main" val="2747636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p:cNvSpPr>
            <a:spLocks noGrp="1" noRot="1" noChangeAspect="1"/>
          </p:cNvSpPr>
          <p:nvPr>
            <p:ph type="sldImg"/>
          </p:nvPr>
        </p:nvSpPr>
        <p:spPr>
          <a:ln/>
        </p:spPr>
      </p:sp>
      <p:sp>
        <p:nvSpPr>
          <p:cNvPr id="4098" name="Text Placeholder 2"/>
          <p:cNvSpPr>
            <a:spLocks noGrp="1"/>
          </p:cNvSpPr>
          <p:nvPr>
            <p:ph type="body"/>
          </p:nvPr>
        </p:nvSpPr>
        <p:spPr>
          <a:ln/>
        </p:spPr>
        <p:txBody>
          <a:bodyPr lIns="91440" tIns="45720" rIns="91440" bIns="45720" anchor="t" anchorCtr="0"/>
          <a:lstStyle/>
          <a:p>
            <a:pPr lvl="0"/>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FC845-3B84-0EBF-7A4C-197CA4900742}"/>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D9F7B8C8-7C86-508D-D44A-D1B10BB471FA}"/>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8DA8DDED-0D0E-CD69-BC09-FB4567C2FDF7}"/>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2719919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B6716-2DC2-B5EF-11D3-78ABB09437FF}"/>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EE53B229-C2C3-765B-26D0-98CACCBED73C}"/>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8D942D83-ACBE-71E8-2550-3B4F97B25879}"/>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4081415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B8B01-43EF-DAE8-682F-4FC9E10F3D05}"/>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367D5E0D-C038-0865-B822-260D2DB0FB70}"/>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80007C94-07AB-0544-0955-172E1B3D1EDC}"/>
              </a:ext>
            </a:extLst>
          </p:cNvPr>
          <p:cNvSpPr>
            <a:spLocks noGrp="1"/>
          </p:cNvSpPr>
          <p:nvPr>
            <p:ph type="body"/>
          </p:nvPr>
        </p:nvSpPr>
        <p:spPr>
          <a:ln/>
        </p:spPr>
        <p:txBody>
          <a:bodyPr lIns="91440" tIns="45720" rIns="91440" bIns="45720" anchor="t" anchorCtr="0"/>
          <a:lstStyle/>
          <a:p>
            <a:pPr lvl="0"/>
            <a:endParaRPr lang="en-US" altLang="zh-CN" dirty="0"/>
          </a:p>
        </p:txBody>
      </p:sp>
    </p:spTree>
    <p:extLst>
      <p:ext uri="{BB962C8B-B14F-4D97-AF65-F5344CB8AC3E}">
        <p14:creationId xmlns:p14="http://schemas.microsoft.com/office/powerpoint/2010/main" val="628316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584CC-A531-8AEA-34F1-B4BCEC5E19E5}"/>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7226F7DD-61BD-C26D-22B8-06EA0ED60D8E}"/>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260BC8DA-337A-0F21-DF9A-C458FDE8A947}"/>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1762469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584CC-A531-8AEA-34F1-B4BCEC5E19E5}"/>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7226F7DD-61BD-C26D-22B8-06EA0ED60D8E}"/>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260BC8DA-337A-0F21-DF9A-C458FDE8A947}"/>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1762469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4E770-2208-E2C5-BE49-036950EECACE}"/>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C3CDDC1E-0304-BE8F-B27D-FED608CF63C0}"/>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6D3D2023-724E-A41E-454B-0E0B3C669B40}"/>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668393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93350-3771-5774-E697-C72BD93941A9}"/>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EAD00EE9-6D39-1F46-9AEC-6A2A030C4FA0}"/>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64CC5778-0DC9-887D-BE75-2785A39EDE1C}"/>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2716734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5C240-1C0B-B0E7-E4D2-29637B0EB0E1}"/>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E738C32C-1410-A13E-A3D1-3AC792C1FC3E}"/>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D847BD1F-8914-7F3B-B4A0-E4AF96D61FC5}"/>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996281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AB466-96F9-445A-9276-B992BC1D0453}"/>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6B3F47EB-5BFB-B305-AFB3-CB3C03144EC5}"/>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7FF2648B-2AE5-A9E7-4164-79B5E69822B9}"/>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4278854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096BC-3CF3-48CD-5D9F-41FB3E0DAA0E}"/>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30602311-D7CD-10C7-95EA-58B732411CD8}"/>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FB8036C8-4AA1-ADB6-2F05-402E50A2E94D}"/>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1603157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59252-1968-DDB7-AA74-9F1C0F7BFB67}"/>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48AFB4AF-3237-CDB7-E2EE-C1A68727FAAD}"/>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3478B9AD-640C-FE1A-6E45-3815036374B6}"/>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3607061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38F55-EAE8-6767-15DA-C288227FD3EF}"/>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2BB73D23-A541-7FBE-11EB-B14820890A10}"/>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0F680BD2-1F17-21BA-67F3-BFDB939272B9}"/>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4158062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FBB3-550D-94A1-B610-465423A4C771}"/>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58774A71-A2EC-2217-867F-51F3AFBDEE45}"/>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E7E3EECC-81BB-1F00-078C-4AF168206198}"/>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2767431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C08B1-84E1-EA57-5507-63382C1611D3}"/>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2AC8C900-BB2C-C78F-BCCB-FC7CFC849FC6}"/>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BB419478-873C-E348-352B-32D5C98C2F3B}"/>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2193259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97661-7791-4660-A098-8825CCE574B4}"/>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F5D121B3-1C01-9079-2A54-D85D0F582D8A}"/>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859080DA-795F-D069-5240-4F506A9CCABE}"/>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2945580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7F315-C3C2-F77F-9B9C-57060163B8BC}"/>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CB8D9012-C5A5-6707-2868-7594E7DEA12B}"/>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39FF55EC-2D32-9B6D-F1F4-1F8BCFFF8243}"/>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2476808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D3E42-5FA5-AB7A-FC7D-8FEBC1EA8EE3}"/>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2850F03F-805F-7253-DBB5-32F848EB2797}"/>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1AA95D08-7F66-D8EA-3FF4-997A3BA0329D}"/>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4006983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F2C82-59C2-FE2A-2E39-7981539B4F1F}"/>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E7BFD33C-72FC-B004-305E-06922BCC5C80}"/>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40F29CA2-6C9A-5745-AD02-4C1B8A517D85}"/>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1584803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D9F63-E457-A32B-1737-3CADA3A17DCB}"/>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C1CB34FF-DC41-0360-8414-6B6B1A4EEE12}"/>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26E22257-16FB-B2C3-A81C-B8A38508AC9E}"/>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1092817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DAD4F-B532-4E98-3194-B2F07AEF3451}"/>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960198FC-07A5-E125-B2D8-EB937925A777}"/>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F474C233-8F63-7507-3EA7-1FB6D1BD0A2B}"/>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326824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FA6E-C842-5A44-7AE6-A3D8545761C2}"/>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7900B7CD-A4B5-85CB-EBF6-C3CC99124932}"/>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8011E6BE-480C-4F6F-17D2-7BCCA9E56A0A}"/>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94768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FD046-65EA-4487-917E-6B951F2F5F1D}"/>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88DBC76F-C978-B425-E007-DFDA8231C366}"/>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08FB5B03-20DE-5B3F-3A86-E143643E67A9}"/>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823961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CB38C-CDC7-B018-7501-0D878AD129F1}"/>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4C959573-442E-60A6-B7A9-80F1D775FE9C}"/>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7175D9C5-C052-3F64-CDC3-B5CF08029434}"/>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2210643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9C71A-2CCD-C1AF-B32B-9ECDB71584E6}"/>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DD511E53-D9FF-FEAC-FA04-0826AEA632C8}"/>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028F574B-16EE-17A6-3901-94EC2F0BAB3D}"/>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22124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DCA92-3E02-A497-F123-D10E0CB3943B}"/>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D6A38F19-F1AA-3C0A-B7D2-D4C93375D248}"/>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993B68E6-B2E2-0867-9F58-E66C8DB3C458}"/>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2877837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B22E3-0F45-2D3E-C2CB-D3AD2C6CB4C5}"/>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119841BC-E99D-FB14-C38B-93E576A7CE01}"/>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D04A7CDF-F167-155E-1E04-EFCDC587F0DB}"/>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3540265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74C75-FCD6-BD9F-3BB4-DEB861153F7B}"/>
            </a:ext>
          </a:extLst>
        </p:cNvPr>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1F560FBD-8219-7F73-CC2F-D868718175AE}"/>
              </a:ext>
            </a:extLst>
          </p:cNvPr>
          <p:cNvSpPr>
            <a:spLocks noGrp="1" noRot="1" noChangeAspect="1"/>
          </p:cNvSpPr>
          <p:nvPr>
            <p:ph type="sldImg"/>
          </p:nvPr>
        </p:nvSpPr>
        <p:spPr>
          <a:ln/>
        </p:spPr>
      </p:sp>
      <p:sp>
        <p:nvSpPr>
          <p:cNvPr id="4098" name="Text Placeholder 2">
            <a:extLst>
              <a:ext uri="{FF2B5EF4-FFF2-40B4-BE49-F238E27FC236}">
                <a16:creationId xmlns:a16="http://schemas.microsoft.com/office/drawing/2014/main" id="{B565318E-CD47-6B54-FCBB-DD6DC687E979}"/>
              </a:ext>
            </a:extLst>
          </p:cNvPr>
          <p:cNvSpPr>
            <a:spLocks noGrp="1"/>
          </p:cNvSpPr>
          <p:nvPr>
            <p:ph type="body"/>
          </p:nvPr>
        </p:nvSpPr>
        <p:spPr>
          <a:ln/>
        </p:spPr>
        <p:txBody>
          <a:bodyPr lIns="91440" tIns="45720" rIns="91440" bIns="45720" anchor="t" anchorCtr="0"/>
          <a:lstStyle/>
          <a:p>
            <a:pPr lvl="0"/>
            <a:endParaRPr lang="en-US" altLang="zh-CN"/>
          </a:p>
        </p:txBody>
      </p:sp>
    </p:spTree>
    <p:extLst>
      <p:ext uri="{BB962C8B-B14F-4D97-AF65-F5344CB8AC3E}">
        <p14:creationId xmlns:p14="http://schemas.microsoft.com/office/powerpoint/2010/main" val="28671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pPr fontAlgn="auto"/>
            <a:r>
              <a:rPr lang="en-US" strike="noStrike" noProof="1"/>
              <a:t>Click to edit Master title style</a:t>
            </a:r>
            <a:endParaRPr lang="en-IN"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en-US" strike="noStrike" noProof="1"/>
              <a:t>Click to edit Master subtitle style</a:t>
            </a:r>
            <a:endParaRPr lang="en-IN" strike="noStrike" noProof="1"/>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1112750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p:txBody>
          <a:bodyPr vert="eaVert"/>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890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6"/>
            <a:ext cx="2057400" cy="4387851"/>
          </a:xfrm>
        </p:spPr>
        <p:txBody>
          <a:bodyPr vert="eaVert"/>
          <a:lstStyle/>
          <a:p>
            <a:pPr fontAlgn="auto"/>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a:xfrm>
            <a:off x="457200" y="206376"/>
            <a:ext cx="6019800" cy="4387851"/>
          </a:xfrm>
        </p:spPr>
        <p:txBody>
          <a:bodyPr vert="eaVert"/>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207577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297372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IN" strike="noStrike" noProof="1"/>
          </a:p>
        </p:txBody>
      </p:sp>
      <p:sp>
        <p:nvSpPr>
          <p:cNvPr id="3" name="Content Placeholder 2"/>
          <p:cNvSpPr>
            <a:spLocks noGrp="1"/>
          </p:cNvSpPr>
          <p:nvPr>
            <p:ph idx="1"/>
          </p:nvPr>
        </p:nvSpPr>
        <p:spPr/>
        <p:txBody>
          <a:body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185928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pPr fontAlgn="auto"/>
            <a:r>
              <a:rPr lang="en-US" strike="noStrike" noProof="1"/>
              <a:t>Click to edit Master title style</a:t>
            </a:r>
            <a:endParaRPr lang="en-IN"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auto"/>
            <a:r>
              <a:rPr lang="en-US" strike="noStrike" noProof="1"/>
              <a:t>Click to edit Master text styles</a:t>
            </a:r>
          </a:p>
        </p:txBody>
      </p:sp>
      <p:sp>
        <p:nvSpPr>
          <p:cNvPr id="4" name="Date Placeholder 3"/>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5" name="Footer Placeholder 4"/>
          <p:cNvSpPr>
            <a:spLocks noGrp="1"/>
          </p:cNvSpPr>
          <p:nvPr>
            <p:ph type="ftr" sz="quarter" idx="11"/>
          </p:nvPr>
        </p:nvSpPr>
        <p:spPr/>
        <p:txBody>
          <a:bodyPr/>
          <a:lstStyle/>
          <a:p>
            <a:pPr fontAlgn="auto"/>
            <a:endParaRPr lang="en-IN" strike="noStrike" noProof="1"/>
          </a:p>
        </p:txBody>
      </p:sp>
      <p:sp>
        <p:nvSpPr>
          <p:cNvPr id="6" name="Slide Number Placeholder 5"/>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420499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IN" strike="noStrike" noProof="1"/>
          </a:p>
        </p:txBody>
      </p:sp>
      <p:sp>
        <p:nvSpPr>
          <p:cNvPr id="3" name="Content Placeholder 2"/>
          <p:cNvSpPr>
            <a:spLocks noGrp="1"/>
          </p:cNvSpPr>
          <p:nvPr>
            <p:ph sz="half" idx="1"/>
          </p:nvPr>
        </p:nvSpPr>
        <p:spPr>
          <a:xfrm>
            <a:off x="457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4" name="Content Placeholder 3"/>
          <p:cNvSpPr>
            <a:spLocks noGrp="1"/>
          </p:cNvSpPr>
          <p:nvPr>
            <p:ph sz="half" idx="2"/>
          </p:nvPr>
        </p:nvSpPr>
        <p:spPr>
          <a:xfrm>
            <a:off x="4648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5" name="Date Placeholder 4"/>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6" name="Footer Placeholder 5"/>
          <p:cNvSpPr>
            <a:spLocks noGrp="1"/>
          </p:cNvSpPr>
          <p:nvPr>
            <p:ph type="ftr" sz="quarter" idx="11"/>
          </p:nvPr>
        </p:nvSpPr>
        <p:spPr/>
        <p:txBody>
          <a:bodyPr/>
          <a:lstStyle/>
          <a:p>
            <a:pPr fontAlgn="auto"/>
            <a:endParaRPr lang="en-IN" strike="noStrike" noProof="1"/>
          </a:p>
        </p:txBody>
      </p:sp>
      <p:sp>
        <p:nvSpPr>
          <p:cNvPr id="7" name="Slide Number Placeholder 6"/>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750357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pPr fontAlgn="auto"/>
            <a:r>
              <a:rPr lang="en-US" strike="noStrike" noProof="1"/>
              <a:t>Click to edit Master title style</a:t>
            </a:r>
            <a:endParaRPr lang="en-IN" strike="noStrike" noProof="1"/>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7" name="Date Placeholder 6"/>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8" name="Footer Placeholder 7"/>
          <p:cNvSpPr>
            <a:spLocks noGrp="1"/>
          </p:cNvSpPr>
          <p:nvPr>
            <p:ph type="ftr" sz="quarter" idx="11"/>
          </p:nvPr>
        </p:nvSpPr>
        <p:spPr/>
        <p:txBody>
          <a:bodyPr/>
          <a:lstStyle/>
          <a:p>
            <a:pPr fontAlgn="auto"/>
            <a:endParaRPr lang="en-IN" strike="noStrike" noProof="1"/>
          </a:p>
        </p:txBody>
      </p:sp>
      <p:sp>
        <p:nvSpPr>
          <p:cNvPr id="9" name="Slide Number Placeholder 8"/>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37309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IN" strike="noStrike" noProof="1"/>
          </a:p>
        </p:txBody>
      </p:sp>
      <p:sp>
        <p:nvSpPr>
          <p:cNvPr id="3" name="Date Placeholder 2"/>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4" name="Footer Placeholder 3"/>
          <p:cNvSpPr>
            <a:spLocks noGrp="1"/>
          </p:cNvSpPr>
          <p:nvPr>
            <p:ph type="ftr" sz="quarter" idx="11"/>
          </p:nvPr>
        </p:nvSpPr>
        <p:spPr/>
        <p:txBody>
          <a:bodyPr/>
          <a:lstStyle/>
          <a:p>
            <a:pPr fontAlgn="auto"/>
            <a:endParaRPr lang="en-IN" strike="noStrike" noProof="1"/>
          </a:p>
        </p:txBody>
      </p:sp>
      <p:sp>
        <p:nvSpPr>
          <p:cNvPr id="5" name="Slide Number Placeholder 4"/>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2519345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3" name="Footer Placeholder 2"/>
          <p:cNvSpPr>
            <a:spLocks noGrp="1"/>
          </p:cNvSpPr>
          <p:nvPr>
            <p:ph type="ftr" sz="quarter" idx="11"/>
          </p:nvPr>
        </p:nvSpPr>
        <p:spPr/>
        <p:txBody>
          <a:bodyPr/>
          <a:lstStyle/>
          <a:p>
            <a:pPr fontAlgn="auto"/>
            <a:endParaRPr lang="en-IN" strike="noStrike" noProof="1"/>
          </a:p>
        </p:txBody>
      </p:sp>
      <p:sp>
        <p:nvSpPr>
          <p:cNvPr id="4" name="Slide Number Placeholder 3"/>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200334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pPr fontAlgn="auto"/>
            <a:r>
              <a:rPr lang="en-US" strike="noStrike" noProof="1"/>
              <a:t>Click to edit Master title style</a:t>
            </a:r>
            <a:endParaRPr lang="en-IN" strike="noStrike" noProof="1"/>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endParaRPr lang="en-IN" strike="noStrike" noProof="1"/>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en-US" strike="noStrike" noProof="1"/>
              <a:t>Click to edit Master text styles</a:t>
            </a:r>
          </a:p>
        </p:txBody>
      </p:sp>
      <p:sp>
        <p:nvSpPr>
          <p:cNvPr id="5" name="Date Placeholder 4"/>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6" name="Footer Placeholder 5"/>
          <p:cNvSpPr>
            <a:spLocks noGrp="1"/>
          </p:cNvSpPr>
          <p:nvPr>
            <p:ph type="ftr" sz="quarter" idx="11"/>
          </p:nvPr>
        </p:nvSpPr>
        <p:spPr/>
        <p:txBody>
          <a:bodyPr/>
          <a:lstStyle/>
          <a:p>
            <a:pPr fontAlgn="auto"/>
            <a:endParaRPr lang="en-IN" strike="noStrike" noProof="1"/>
          </a:p>
        </p:txBody>
      </p:sp>
      <p:sp>
        <p:nvSpPr>
          <p:cNvPr id="7" name="Slide Number Placeholder 6"/>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2894566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pPr fontAlgn="auto"/>
            <a:r>
              <a:rPr lang="en-US" strike="noStrike" noProof="1"/>
              <a:t>Click to edit Master title style</a:t>
            </a:r>
            <a:endParaRPr lang="en-IN" strike="noStrike"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r>
              <a:rPr lang="en-US" strike="noStrike" noProof="1"/>
              <a:t>Click icon to add picture</a:t>
            </a:r>
            <a:endParaRPr lang="en-IN" strike="noStrike" noProof="1"/>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en-US" strike="noStrike" noProof="1"/>
              <a:t>Click to edit Master text styles</a:t>
            </a:r>
          </a:p>
        </p:txBody>
      </p:sp>
      <p:sp>
        <p:nvSpPr>
          <p:cNvPr id="5" name="Date Placeholder 4"/>
          <p:cNvSpPr>
            <a:spLocks noGrp="1"/>
          </p:cNvSpPr>
          <p:nvPr>
            <p:ph type="dt" sz="half" idx="10"/>
          </p:nvPr>
        </p:nvSpPr>
        <p:spPr/>
        <p:txBody>
          <a:body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6" name="Footer Placeholder 5"/>
          <p:cNvSpPr>
            <a:spLocks noGrp="1"/>
          </p:cNvSpPr>
          <p:nvPr>
            <p:ph type="ftr" sz="quarter" idx="11"/>
          </p:nvPr>
        </p:nvSpPr>
        <p:spPr/>
        <p:txBody>
          <a:bodyPr/>
          <a:lstStyle/>
          <a:p>
            <a:pPr fontAlgn="auto"/>
            <a:endParaRPr lang="en-IN" strike="noStrike" noProof="1"/>
          </a:p>
        </p:txBody>
      </p:sp>
      <p:sp>
        <p:nvSpPr>
          <p:cNvPr id="7" name="Slide Number Placeholder 6"/>
          <p:cNvSpPr>
            <a:spLocks noGrp="1"/>
          </p:cNvSpPr>
          <p:nvPr>
            <p:ph type="sldNum" sz="quarter" idx="12"/>
          </p:nvPr>
        </p:nvSpPr>
        <p:spPr/>
        <p:txBody>
          <a:body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3864718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cstate="prin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5167"/>
            <a:ext cx="8229600" cy="1143000"/>
          </a:xfrm>
          <a:prstGeom prst="rect">
            <a:avLst/>
          </a:prstGeom>
          <a:noFill/>
          <a:ln w="9525">
            <a:noFill/>
          </a:ln>
        </p:spPr>
        <p:txBody>
          <a:bodyPr vert="horz" lIns="91440" tIns="45720" rIns="91440" bIns="45720" anchor="ctr" anchorCtr="0"/>
          <a:lstStyle/>
          <a:p>
            <a:pPr lvl="0"/>
            <a:r>
              <a:rPr lang="en-US" altLang="zh-CN"/>
              <a:t>Click to edit Master title style</a:t>
            </a:r>
            <a:endParaRPr lang="en-IN" altLang="en-US"/>
          </a:p>
        </p:txBody>
      </p:sp>
      <p:sp>
        <p:nvSpPr>
          <p:cNvPr id="1027" name="Text Placeholder 2"/>
          <p:cNvSpPr>
            <a:spLocks noGrp="1"/>
          </p:cNvSpPr>
          <p:nvPr>
            <p:ph type="body"/>
          </p:nvPr>
        </p:nvSpPr>
        <p:spPr>
          <a:xfrm>
            <a:off x="457200" y="1600201"/>
            <a:ext cx="8229600" cy="4525433"/>
          </a:xfrm>
          <a:prstGeom prst="rect">
            <a:avLst/>
          </a:prstGeom>
          <a:noFill/>
          <a:ln w="9525">
            <a:noFill/>
          </a:ln>
        </p:spPr>
        <p:txBody>
          <a:bodyPr vert="horz" lIns="91440" tIns="45720" rIns="91440" bIns="45720" anchor="t" anchorCtr="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IN" altLang="en-US"/>
          </a:p>
        </p:txBody>
      </p:sp>
      <p:sp>
        <p:nvSpPr>
          <p:cNvPr id="4" name="Date Placeholder 3"/>
          <p:cNvSpPr>
            <a:spLocks noGrp="1"/>
          </p:cNvSpPr>
          <p:nvPr>
            <p:ph type="dt" sz="half" idx="2"/>
          </p:nvPr>
        </p:nvSpPr>
        <p:spPr>
          <a:xfrm>
            <a:off x="457200" y="6356351"/>
            <a:ext cx="2133600" cy="366184"/>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104E3430-5BD6-499A-A914-965156A0BCC3}" type="datetimeFigureOut">
              <a:rPr lang="en-US" strike="noStrike" noProof="1" smtClean="0">
                <a:latin typeface="+mn-lt"/>
                <a:ea typeface="+mn-ea"/>
                <a:cs typeface="+mn-cs"/>
              </a:rPr>
              <a:pPr fontAlgn="auto"/>
              <a:t>12/9/2024</a:t>
            </a:fld>
            <a:endParaRPr lang="en-IN" strike="noStrike" noProof="1"/>
          </a:p>
        </p:txBody>
      </p:sp>
      <p:sp>
        <p:nvSpPr>
          <p:cNvPr id="5" name="Footer Placeholder 4"/>
          <p:cNvSpPr>
            <a:spLocks noGrp="1"/>
          </p:cNvSpPr>
          <p:nvPr>
            <p:ph type="ftr" sz="quarter" idx="3"/>
          </p:nvPr>
        </p:nvSpPr>
        <p:spPr>
          <a:xfrm>
            <a:off x="3124200" y="6356351"/>
            <a:ext cx="2895600" cy="366184"/>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en-IN" strike="noStrike" noProof="1"/>
          </a:p>
        </p:txBody>
      </p:sp>
      <p:sp>
        <p:nvSpPr>
          <p:cNvPr id="6" name="Slide Number Placeholder 5"/>
          <p:cNvSpPr>
            <a:spLocks noGrp="1"/>
          </p:cNvSpPr>
          <p:nvPr>
            <p:ph type="sldNum" sz="quarter" idx="4"/>
          </p:nvPr>
        </p:nvSpPr>
        <p:spPr>
          <a:xfrm>
            <a:off x="6553200" y="6356351"/>
            <a:ext cx="2133600" cy="366184"/>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DBD674F4-DD9A-4A1D-9CA6-70FFBBE1FA1C}" type="slidenum">
              <a:rPr lang="en-IN" strike="noStrike" noProof="1" smtClean="0">
                <a:latin typeface="+mn-lt"/>
                <a:ea typeface="+mn-ea"/>
                <a:cs typeface="+mn-cs"/>
              </a:rPr>
              <a:pPr fontAlgn="auto"/>
              <a:t>‹#›</a:t>
            </a:fld>
            <a:endParaRPr lang="en-IN" strike="noStrike" noProof="1"/>
          </a:p>
        </p:txBody>
      </p:sp>
    </p:spTree>
    <p:extLst>
      <p:ext uri="{BB962C8B-B14F-4D97-AF65-F5344CB8AC3E}">
        <p14:creationId xmlns:p14="http://schemas.microsoft.com/office/powerpoint/2010/main" val="31894703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www.geeksforgeeks.org/introduction-of-a-router/" TargetMode="External"/><Relationship Id="rId5" Type="http://schemas.openxmlformats.org/officeDocument/2006/relationships/hyperlink" Target="https://www.geeksforgeeks.org/introduction-of-gateways/" TargetMode="External"/><Relationship Id="rId4" Type="http://schemas.openxmlformats.org/officeDocument/2006/relationships/hyperlink" Target="https://www.geeksforgeeks.org/what-is-wi-fiwireless-fidelity/"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witter.com/kevin_ashton"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427BA0-2B7B-5537-3914-B2CAFD1BC1D9}"/>
              </a:ext>
            </a:extLst>
          </p:cNvPr>
          <p:cNvSpPr/>
          <p:nvPr/>
        </p:nvSpPr>
        <p:spPr>
          <a:xfrm>
            <a:off x="899592" y="692696"/>
            <a:ext cx="7416823" cy="144655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dirty="0">
                <a:ln/>
                <a:solidFill>
                  <a:srgbClr val="FF0000"/>
                </a:solidFill>
              </a:rPr>
              <a:t>Internet of Things</a:t>
            </a:r>
          </a:p>
          <a:p>
            <a:pPr algn="ctr"/>
            <a:r>
              <a:rPr lang="en-US" sz="2800" b="1" dirty="0">
                <a:ln/>
                <a:solidFill>
                  <a:srgbClr val="FF0000"/>
                </a:solidFill>
              </a:rPr>
              <a:t>(IoT)</a:t>
            </a:r>
          </a:p>
        </p:txBody>
      </p:sp>
      <p:pic>
        <p:nvPicPr>
          <p:cNvPr id="3" name="Picture 2">
            <a:extLst>
              <a:ext uri="{FF2B5EF4-FFF2-40B4-BE49-F238E27FC236}">
                <a16:creationId xmlns:a16="http://schemas.microsoft.com/office/drawing/2014/main" id="{5D1A6C87-A908-9EFE-A1D9-C04D22319C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2127718"/>
            <a:ext cx="8496944" cy="43140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079EDBBA-6FA2-7965-7A2E-02F1F9A9279F}"/>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1F1BBF41-B29A-7DEE-5E38-2D8172380114}"/>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60B2EF08-97C6-D2DF-EA9F-79DD9E64CE03}"/>
              </a:ext>
            </a:extLst>
          </p:cNvPr>
          <p:cNvSpPr/>
          <p:nvPr/>
        </p:nvSpPr>
        <p:spPr>
          <a:xfrm>
            <a:off x="2345606" y="496268"/>
            <a:ext cx="4452788" cy="8640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dirty="0">
                <a:solidFill>
                  <a:schemeClr val="tx1"/>
                </a:solidFill>
                <a:latin typeface="Times New Roman" pitchFamily="18" charset="0"/>
                <a:cs typeface="Times New Roman" pitchFamily="18" charset="0"/>
              </a:rPr>
              <a:t>Life Cycle Of IoT</a:t>
            </a:r>
          </a:p>
        </p:txBody>
      </p:sp>
      <p:pic>
        <p:nvPicPr>
          <p:cNvPr id="5" name="Picture 4">
            <a:extLst>
              <a:ext uri="{FF2B5EF4-FFF2-40B4-BE49-F238E27FC236}">
                <a16:creationId xmlns:a16="http://schemas.microsoft.com/office/drawing/2014/main" id="{8DA02816-092A-8712-3779-58767DBEED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1661827"/>
            <a:ext cx="8352928" cy="3711389"/>
          </a:xfrm>
          <a:prstGeom prst="rect">
            <a:avLst/>
          </a:prstGeom>
        </p:spPr>
      </p:pic>
    </p:spTree>
    <p:extLst>
      <p:ext uri="{BB962C8B-B14F-4D97-AF65-F5344CB8AC3E}">
        <p14:creationId xmlns:p14="http://schemas.microsoft.com/office/powerpoint/2010/main" val="24275606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2E513-8E7C-8AC4-B535-37BFA36C005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15491FF-B826-2C56-F6D2-15E73829771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E9976BB-20AA-F3D7-451A-D561DA6F1381}"/>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76CD71AE-D680-DD26-0A52-5E7C38830A6C}"/>
              </a:ext>
            </a:extLst>
          </p:cNvPr>
          <p:cNvSpPr txBox="1"/>
          <p:nvPr/>
        </p:nvSpPr>
        <p:spPr>
          <a:xfrm>
            <a:off x="971600" y="1700808"/>
            <a:ext cx="7416824" cy="4985980"/>
          </a:xfrm>
          <a:prstGeom prst="rect">
            <a:avLst/>
          </a:prstGeom>
          <a:noFill/>
        </p:spPr>
        <p:txBody>
          <a:bodyPr wrap="square" rtlCol="0">
            <a:spAutoFit/>
          </a:bodyPr>
          <a:lstStyle/>
          <a:p>
            <a:r>
              <a:rPr lang="en-IN" b="1" u="sng" dirty="0"/>
              <a:t>Common Arduino Boards and Their Processors:</a:t>
            </a:r>
          </a:p>
          <a:p>
            <a:pPr>
              <a:buFont typeface="+mj-lt"/>
              <a:buAutoNum type="arabicPeriod"/>
            </a:pPr>
            <a:r>
              <a:rPr lang="en-IN" b="1" dirty="0"/>
              <a:t>Arduino Uno</a:t>
            </a:r>
            <a:r>
              <a:rPr lang="en-IN" dirty="0"/>
              <a:t>:</a:t>
            </a:r>
          </a:p>
          <a:p>
            <a:pPr marL="742950" lvl="1" indent="-285750">
              <a:buFont typeface="+mj-lt"/>
              <a:buAutoNum type="arabicPeriod"/>
            </a:pPr>
            <a:r>
              <a:rPr lang="en-IN" dirty="0"/>
              <a:t>Processor: ATmega328P (8-bit AVR).</a:t>
            </a:r>
          </a:p>
          <a:p>
            <a:pPr marL="742950" lvl="1" indent="-285750">
              <a:buFont typeface="+mj-lt"/>
              <a:buAutoNum type="arabicPeriod"/>
            </a:pPr>
            <a:r>
              <a:rPr lang="en-IN" dirty="0"/>
              <a:t>Features: 16 MHz clock speed, 32 KB Flash memory, and 2 KB RAM.</a:t>
            </a:r>
          </a:p>
          <a:p>
            <a:pPr marL="742950" lvl="1" indent="-285750">
              <a:buFont typeface="+mj-lt"/>
              <a:buAutoNum type="arabicPeriod"/>
            </a:pPr>
            <a:r>
              <a:rPr lang="en-IN" dirty="0"/>
              <a:t>Applications: Basic DIY projects, beginner tutorials.</a:t>
            </a:r>
          </a:p>
          <a:p>
            <a:pPr>
              <a:buFont typeface="+mj-lt"/>
              <a:buAutoNum type="arabicPeriod"/>
            </a:pPr>
            <a:r>
              <a:rPr lang="en-IN" b="1" dirty="0"/>
              <a:t>Arduino Mega</a:t>
            </a:r>
            <a:r>
              <a:rPr lang="en-IN" dirty="0"/>
              <a:t>:</a:t>
            </a:r>
          </a:p>
          <a:p>
            <a:pPr marL="742950" lvl="1" indent="-285750">
              <a:buFont typeface="+mj-lt"/>
              <a:buAutoNum type="arabicPeriod"/>
            </a:pPr>
            <a:r>
              <a:rPr lang="en-IN" dirty="0"/>
              <a:t>Processor: ATmega2560 (8-bit AVR).</a:t>
            </a:r>
          </a:p>
          <a:p>
            <a:pPr marL="742950" lvl="1" indent="-285750">
              <a:buFont typeface="+mj-lt"/>
              <a:buAutoNum type="arabicPeriod"/>
            </a:pPr>
            <a:r>
              <a:rPr lang="en-IN" dirty="0"/>
              <a:t>Features: More GPIO pins and memory than Uno, ideal for complex projects.</a:t>
            </a:r>
          </a:p>
          <a:p>
            <a:pPr marL="742950" lvl="1" indent="-285750">
              <a:buFont typeface="+mj-lt"/>
              <a:buAutoNum type="arabicPeriod"/>
            </a:pPr>
            <a:r>
              <a:rPr lang="en-IN" dirty="0"/>
              <a:t>Applications: Robotics, large-scale projects.</a:t>
            </a:r>
          </a:p>
          <a:p>
            <a:pPr>
              <a:buFont typeface="+mj-lt"/>
              <a:buAutoNum type="arabicPeriod"/>
            </a:pPr>
            <a:r>
              <a:rPr lang="en-IN" b="1" dirty="0"/>
              <a:t>Arduino Due</a:t>
            </a:r>
            <a:r>
              <a:rPr lang="en-IN" dirty="0"/>
              <a:t>:</a:t>
            </a:r>
          </a:p>
          <a:p>
            <a:pPr marL="742950" lvl="1" indent="-285750">
              <a:buFont typeface="+mj-lt"/>
              <a:buAutoNum type="arabicPeriod"/>
            </a:pPr>
            <a:r>
              <a:rPr lang="en-IN" dirty="0"/>
              <a:t>Processor: SAM3X8E (32-bit ARM Cortex-M3).</a:t>
            </a:r>
          </a:p>
          <a:p>
            <a:pPr marL="742950" lvl="1" indent="-285750">
              <a:buFont typeface="+mj-lt"/>
              <a:buAutoNum type="arabicPeriod"/>
            </a:pPr>
            <a:r>
              <a:rPr lang="en-IN" dirty="0"/>
              <a:t>Features: Higher performance, larger memory, and compatibility with advanced sensors.</a:t>
            </a:r>
          </a:p>
          <a:p>
            <a:pPr marL="742950" lvl="1" indent="-285750">
              <a:buFont typeface="+mj-lt"/>
              <a:buAutoNum type="arabicPeriod"/>
            </a:pPr>
            <a:r>
              <a:rPr lang="en-IN" dirty="0"/>
              <a:t>Applications: Advanced robotics, IoT projects.</a:t>
            </a: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22980771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A6CBF-5F4E-916A-C014-E9E2F4E1C5A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2B14C6F-47DA-2B34-B2B7-C15E484C378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86A09ABF-7651-5C68-5C19-B9FE96B1B386}"/>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F2B9CC07-601A-EAF0-928D-6E10A85FE537}"/>
              </a:ext>
            </a:extLst>
          </p:cNvPr>
          <p:cNvSpPr txBox="1"/>
          <p:nvPr/>
        </p:nvSpPr>
        <p:spPr>
          <a:xfrm>
            <a:off x="971600" y="1700808"/>
            <a:ext cx="7416824" cy="4678204"/>
          </a:xfrm>
          <a:prstGeom prst="rect">
            <a:avLst/>
          </a:prstGeom>
          <a:noFill/>
        </p:spPr>
        <p:txBody>
          <a:bodyPr wrap="square" rtlCol="0">
            <a:spAutoFit/>
          </a:bodyPr>
          <a:lstStyle/>
          <a:p>
            <a:pPr>
              <a:buFont typeface="+mj-lt"/>
              <a:buAutoNum type="arabicPeriod"/>
            </a:pPr>
            <a:r>
              <a:rPr lang="en-IN" b="1" dirty="0"/>
              <a:t>Arduino Nano</a:t>
            </a:r>
            <a:r>
              <a:rPr lang="en-IN" dirty="0"/>
              <a:t>:</a:t>
            </a:r>
          </a:p>
          <a:p>
            <a:pPr marL="742950" lvl="1" indent="-285750">
              <a:buFont typeface="+mj-lt"/>
              <a:buAutoNum type="arabicPeriod"/>
            </a:pPr>
            <a:r>
              <a:rPr lang="en-IN" dirty="0"/>
              <a:t>Processor: ATmega328P (8-bit AVR).</a:t>
            </a:r>
          </a:p>
          <a:p>
            <a:pPr marL="742950" lvl="1" indent="-285750">
              <a:buFont typeface="+mj-lt"/>
              <a:buAutoNum type="arabicPeriod"/>
            </a:pPr>
            <a:r>
              <a:rPr lang="en-IN" dirty="0"/>
              <a:t>Features: Compact form factor, similar functionality to Uno.</a:t>
            </a:r>
          </a:p>
          <a:p>
            <a:pPr marL="742950" lvl="1" indent="-285750">
              <a:buFont typeface="+mj-lt"/>
              <a:buAutoNum type="arabicPeriod"/>
            </a:pPr>
            <a:r>
              <a:rPr lang="en-IN" dirty="0"/>
              <a:t>Applications: Compact embedded systems.</a:t>
            </a:r>
          </a:p>
          <a:p>
            <a:pPr>
              <a:buFont typeface="+mj-lt"/>
              <a:buAutoNum type="arabicPeriod"/>
            </a:pPr>
            <a:r>
              <a:rPr lang="en-IN" b="1" dirty="0"/>
              <a:t>Arduino Zero</a:t>
            </a:r>
            <a:r>
              <a:rPr lang="en-IN" dirty="0"/>
              <a:t>:</a:t>
            </a:r>
          </a:p>
          <a:p>
            <a:pPr marL="742950" lvl="1" indent="-285750">
              <a:buFont typeface="+mj-lt"/>
              <a:buAutoNum type="arabicPeriod"/>
            </a:pPr>
            <a:r>
              <a:rPr lang="en-IN" dirty="0"/>
              <a:t>Processor: SAMD21 (32-bit ARM Cortex-M0+).</a:t>
            </a:r>
          </a:p>
          <a:p>
            <a:pPr marL="742950" lvl="1" indent="-285750">
              <a:buFont typeface="+mj-lt"/>
              <a:buAutoNum type="arabicPeriod"/>
            </a:pPr>
            <a:r>
              <a:rPr lang="en-IN" dirty="0"/>
              <a:t>Features: Low-power operation, higher performance than 8-bit boards.</a:t>
            </a:r>
          </a:p>
          <a:p>
            <a:pPr marL="742950" lvl="1" indent="-285750">
              <a:buFont typeface="+mj-lt"/>
              <a:buAutoNum type="arabicPeriod"/>
            </a:pPr>
            <a:r>
              <a:rPr lang="en-IN" dirty="0"/>
              <a:t>Applications: IoT devices, wearables.</a:t>
            </a:r>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25065382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D8996-4FB4-F71E-C1CA-D33094A9DEF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22204E8-4FD9-71EA-6524-755D03CC2F36}"/>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E8EFC560-431A-5507-9C29-95869F109B06}"/>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F5CBD96D-051B-B7A0-7617-62541A0DB19A}"/>
              </a:ext>
            </a:extLst>
          </p:cNvPr>
          <p:cNvSpPr txBox="1"/>
          <p:nvPr/>
        </p:nvSpPr>
        <p:spPr>
          <a:xfrm>
            <a:off x="971600" y="1700808"/>
            <a:ext cx="7416824" cy="5447645"/>
          </a:xfrm>
          <a:prstGeom prst="rect">
            <a:avLst/>
          </a:prstGeom>
          <a:noFill/>
        </p:spPr>
        <p:txBody>
          <a:bodyPr wrap="square" rtlCol="0">
            <a:spAutoFit/>
          </a:bodyPr>
          <a:lstStyle/>
          <a:p>
            <a:r>
              <a:rPr lang="en-US" sz="2000" b="1" u="sng" dirty="0"/>
              <a:t>Applications of Arduino Boards:</a:t>
            </a:r>
          </a:p>
          <a:p>
            <a:pPr>
              <a:buFont typeface="+mj-lt"/>
              <a:buAutoNum type="arabicPeriod"/>
            </a:pPr>
            <a:r>
              <a:rPr lang="en-US" sz="2000" b="1" dirty="0"/>
              <a:t>DIY Electronics</a:t>
            </a:r>
            <a:r>
              <a:rPr lang="en-US" sz="2000" dirty="0"/>
              <a:t>:</a:t>
            </a:r>
          </a:p>
          <a:p>
            <a:pPr marL="742950" lvl="1" indent="-285750">
              <a:buFont typeface="+mj-lt"/>
              <a:buAutoNum type="arabicPeriod"/>
            </a:pPr>
            <a:r>
              <a:rPr lang="en-US" sz="2000" dirty="0"/>
              <a:t>Creating custom gadgets like LED controllers, alarms, and temperature monitors.</a:t>
            </a:r>
          </a:p>
          <a:p>
            <a:pPr>
              <a:buFont typeface="+mj-lt"/>
              <a:buAutoNum type="arabicPeriod"/>
            </a:pPr>
            <a:r>
              <a:rPr lang="en-US" sz="2000" b="1" dirty="0"/>
              <a:t>Robotics</a:t>
            </a:r>
            <a:r>
              <a:rPr lang="en-US" sz="2000" dirty="0"/>
              <a:t>:</a:t>
            </a:r>
          </a:p>
          <a:p>
            <a:pPr marL="742950" lvl="1" indent="-285750">
              <a:buFont typeface="+mj-lt"/>
              <a:buAutoNum type="arabicPeriod"/>
            </a:pPr>
            <a:r>
              <a:rPr lang="en-US" sz="2000" dirty="0"/>
              <a:t>Controlling motors, sensors, and actuators in robotic systems.</a:t>
            </a:r>
          </a:p>
          <a:p>
            <a:pPr>
              <a:buFont typeface="+mj-lt"/>
              <a:buAutoNum type="arabicPeriod"/>
            </a:pPr>
            <a:r>
              <a:rPr lang="en-US" sz="2000" b="1" dirty="0"/>
              <a:t>IoT (Internet of Things)</a:t>
            </a:r>
            <a:r>
              <a:rPr lang="en-US" sz="2000" dirty="0"/>
              <a:t>:</a:t>
            </a:r>
          </a:p>
          <a:p>
            <a:pPr marL="742950" lvl="1" indent="-285750">
              <a:buFont typeface="+mj-lt"/>
              <a:buAutoNum type="arabicPeriod"/>
            </a:pPr>
            <a:r>
              <a:rPr lang="en-US" sz="2000" dirty="0"/>
              <a:t>Connecting devices to the internet for automation and remote monitoring.</a:t>
            </a:r>
          </a:p>
          <a:p>
            <a:pPr>
              <a:buFont typeface="+mj-lt"/>
              <a:buAutoNum type="arabicPeriod"/>
            </a:pPr>
            <a:r>
              <a:rPr lang="en-US" sz="2000" b="1" dirty="0"/>
              <a:t>Education</a:t>
            </a:r>
            <a:r>
              <a:rPr lang="en-US" sz="2000" dirty="0"/>
              <a:t>:</a:t>
            </a:r>
          </a:p>
          <a:p>
            <a:pPr marL="742950" lvl="1" indent="-285750">
              <a:buFont typeface="+mj-lt"/>
              <a:buAutoNum type="arabicPeriod"/>
            </a:pPr>
            <a:r>
              <a:rPr lang="en-US" sz="2000" dirty="0"/>
              <a:t>Teaching programming, electronics, and embedded system design.</a:t>
            </a:r>
          </a:p>
          <a:p>
            <a:pPr>
              <a:buFont typeface="+mj-lt"/>
              <a:buAutoNum type="arabicPeriod"/>
            </a:pPr>
            <a:r>
              <a:rPr lang="en-US" sz="2000" b="1" dirty="0"/>
              <a:t>Prototyping</a:t>
            </a:r>
            <a:r>
              <a:rPr lang="en-US" sz="2000" dirty="0"/>
              <a:t>:</a:t>
            </a:r>
          </a:p>
          <a:p>
            <a:pPr marL="742950" lvl="1" indent="-285750">
              <a:buFont typeface="+mj-lt"/>
              <a:buAutoNum type="arabicPeriod"/>
            </a:pPr>
            <a:r>
              <a:rPr lang="en-US" sz="2000" dirty="0"/>
              <a:t>Quick development of functional prototypes for testing and demonstration.</a:t>
            </a: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42714326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4BA33-7EF2-D0C6-EBA8-F4C18D32409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12BDF74-86B4-DC32-25A3-EBDD2B08F272}"/>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8D5AD3D1-2011-5962-F96D-4D6FC454AADF}"/>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D1BAB642-CC2C-4915-2E45-33C3ECE80063}"/>
              </a:ext>
            </a:extLst>
          </p:cNvPr>
          <p:cNvSpPr txBox="1"/>
          <p:nvPr/>
        </p:nvSpPr>
        <p:spPr>
          <a:xfrm>
            <a:off x="971600" y="1700808"/>
            <a:ext cx="7416824" cy="5293757"/>
          </a:xfrm>
          <a:prstGeom prst="rect">
            <a:avLst/>
          </a:prstGeom>
          <a:noFill/>
        </p:spPr>
        <p:txBody>
          <a:bodyPr wrap="square" rtlCol="0">
            <a:spAutoFit/>
          </a:bodyPr>
          <a:lstStyle/>
          <a:p>
            <a:r>
              <a:rPr lang="en-US" sz="2000" b="1" u="sng" dirty="0"/>
              <a:t>Advantages of Arduino Processors</a:t>
            </a:r>
          </a:p>
          <a:p>
            <a:pPr>
              <a:buFont typeface="+mj-lt"/>
              <a:buAutoNum type="arabicPeriod"/>
            </a:pPr>
            <a:r>
              <a:rPr lang="en-US" b="1" dirty="0"/>
              <a:t>Ease of Use</a:t>
            </a:r>
            <a:r>
              <a:rPr lang="en-US" dirty="0"/>
              <a:t>:</a:t>
            </a:r>
          </a:p>
          <a:p>
            <a:pPr marL="742950" lvl="1" indent="-285750">
              <a:buFont typeface="+mj-lt"/>
              <a:buAutoNum type="arabicPeriod"/>
            </a:pPr>
            <a:r>
              <a:rPr lang="en-US" dirty="0"/>
              <a:t>Simple programming environment with extensive examples and libraries.</a:t>
            </a:r>
          </a:p>
          <a:p>
            <a:pPr>
              <a:buFont typeface="+mj-lt"/>
              <a:buAutoNum type="arabicPeriod"/>
            </a:pPr>
            <a:r>
              <a:rPr lang="en-US" b="1" dirty="0"/>
              <a:t>Wide Range of Boards</a:t>
            </a:r>
            <a:r>
              <a:rPr lang="en-US" dirty="0"/>
              <a:t>:</a:t>
            </a:r>
          </a:p>
          <a:p>
            <a:pPr marL="742950" lvl="1" indent="-285750">
              <a:buFont typeface="+mj-lt"/>
              <a:buAutoNum type="arabicPeriod"/>
            </a:pPr>
            <a:r>
              <a:rPr lang="en-US" dirty="0"/>
              <a:t>Boards for every application, from simple projects to advanced systems.</a:t>
            </a:r>
          </a:p>
          <a:p>
            <a:pPr>
              <a:buFont typeface="+mj-lt"/>
              <a:buAutoNum type="arabicPeriod"/>
            </a:pPr>
            <a:r>
              <a:rPr lang="en-US" b="1" dirty="0"/>
              <a:t>Cost-Effective</a:t>
            </a:r>
            <a:r>
              <a:rPr lang="en-US" dirty="0"/>
              <a:t>:</a:t>
            </a:r>
          </a:p>
          <a:p>
            <a:pPr marL="742950" lvl="1" indent="-285750">
              <a:buFont typeface="+mj-lt"/>
              <a:buAutoNum type="arabicPeriod"/>
            </a:pPr>
            <a:r>
              <a:rPr lang="en-US" dirty="0"/>
              <a:t>Affordable boards and components make Arduino accessible to everyone.</a:t>
            </a:r>
          </a:p>
          <a:p>
            <a:pPr>
              <a:buFont typeface="+mj-lt"/>
              <a:buAutoNum type="arabicPeriod"/>
            </a:pPr>
            <a:r>
              <a:rPr lang="en-US" b="1" dirty="0"/>
              <a:t>Active Community</a:t>
            </a:r>
            <a:r>
              <a:rPr lang="en-US" dirty="0"/>
              <a:t>:</a:t>
            </a:r>
          </a:p>
          <a:p>
            <a:pPr marL="742950" lvl="1" indent="-285750">
              <a:buFont typeface="+mj-lt"/>
              <a:buAutoNum type="arabicPeriod"/>
            </a:pPr>
            <a:r>
              <a:rPr lang="en-US" dirty="0"/>
              <a:t>A large online community offers tutorials, support, and open-source projects.</a:t>
            </a:r>
          </a:p>
          <a:p>
            <a:pPr>
              <a:buFont typeface="+mj-lt"/>
              <a:buAutoNum type="arabicPeriod"/>
            </a:pPr>
            <a:r>
              <a:rPr lang="en-US" b="1" dirty="0"/>
              <a:t>Open Source</a:t>
            </a:r>
            <a:r>
              <a:rPr lang="en-US" dirty="0"/>
              <a:t>:</a:t>
            </a:r>
          </a:p>
          <a:p>
            <a:pPr marL="742950" lvl="1" indent="-285750">
              <a:buFont typeface="+mj-lt"/>
              <a:buAutoNum type="arabicPeriod"/>
            </a:pPr>
            <a:r>
              <a:rPr lang="en-US" dirty="0"/>
              <a:t>Hardware and software are open-source, allowing customization and modification.</a:t>
            </a:r>
          </a:p>
          <a:p>
            <a:pPr algn="just"/>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34943814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B9B62-A3DC-AA27-925E-10F9B5DF39B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2F9580-4A85-621C-737C-4228581F0FCD}"/>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7D947712-74DD-C439-B5DE-8B9D058C834B}"/>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B930804D-43F7-DC9B-8F3C-1B833C3293C0}"/>
              </a:ext>
            </a:extLst>
          </p:cNvPr>
          <p:cNvSpPr txBox="1"/>
          <p:nvPr/>
        </p:nvSpPr>
        <p:spPr>
          <a:xfrm>
            <a:off x="971600" y="1700808"/>
            <a:ext cx="7416824" cy="4431983"/>
          </a:xfrm>
          <a:prstGeom prst="rect">
            <a:avLst/>
          </a:prstGeom>
          <a:noFill/>
        </p:spPr>
        <p:txBody>
          <a:bodyPr wrap="square" rtlCol="0">
            <a:spAutoFit/>
          </a:bodyPr>
          <a:lstStyle/>
          <a:p>
            <a:r>
              <a:rPr lang="en-US" b="1" u="sng" dirty="0"/>
              <a:t>Future Trends in Arduino Processors</a:t>
            </a:r>
          </a:p>
          <a:p>
            <a:pPr>
              <a:buFont typeface="+mj-lt"/>
              <a:buAutoNum type="arabicPeriod"/>
            </a:pPr>
            <a:r>
              <a:rPr lang="en-US" b="1" dirty="0"/>
              <a:t>Integration of AI</a:t>
            </a:r>
            <a:r>
              <a:rPr lang="en-US" dirty="0"/>
              <a:t>:</a:t>
            </a:r>
          </a:p>
          <a:p>
            <a:pPr marL="742950" lvl="1" indent="-285750">
              <a:buFont typeface="+mj-lt"/>
              <a:buAutoNum type="arabicPeriod"/>
            </a:pPr>
            <a:r>
              <a:rPr lang="en-US" dirty="0"/>
              <a:t>Boards with AI capabilities like the Arduino Nano 33 BLE Sense for real-time machine learning.</a:t>
            </a:r>
          </a:p>
          <a:p>
            <a:pPr>
              <a:buFont typeface="+mj-lt"/>
              <a:buAutoNum type="arabicPeriod"/>
            </a:pPr>
            <a:r>
              <a:rPr lang="en-US" b="1" dirty="0"/>
              <a:t>Advanced Connectivity</a:t>
            </a:r>
            <a:r>
              <a:rPr lang="en-US" dirty="0"/>
              <a:t>:</a:t>
            </a:r>
          </a:p>
          <a:p>
            <a:pPr marL="742950" lvl="1" indent="-285750">
              <a:buFont typeface="+mj-lt"/>
              <a:buAutoNum type="arabicPeriod"/>
            </a:pPr>
            <a:r>
              <a:rPr lang="en-US" dirty="0"/>
              <a:t>Processors with built-in Wi-Fi, Bluetooth, and LoRa for IoT applications.</a:t>
            </a:r>
          </a:p>
          <a:p>
            <a:pPr>
              <a:buFont typeface="+mj-lt"/>
              <a:buAutoNum type="arabicPeriod"/>
            </a:pPr>
            <a:r>
              <a:rPr lang="en-US" b="1" dirty="0"/>
              <a:t>Low-Power Design</a:t>
            </a:r>
            <a:r>
              <a:rPr lang="en-US" dirty="0"/>
              <a:t>:</a:t>
            </a:r>
          </a:p>
          <a:p>
            <a:pPr marL="742950" lvl="1" indent="-285750">
              <a:buFont typeface="+mj-lt"/>
              <a:buAutoNum type="arabicPeriod"/>
            </a:pPr>
            <a:r>
              <a:rPr lang="en-US" dirty="0"/>
              <a:t>Focus on energy-efficient processors for wearable and portable devices.</a:t>
            </a:r>
          </a:p>
          <a:p>
            <a:pPr>
              <a:buFont typeface="+mj-lt"/>
              <a:buAutoNum type="arabicPeriod"/>
            </a:pPr>
            <a:r>
              <a:rPr lang="en-US" b="1" dirty="0"/>
              <a:t>Improved Processing Power</a:t>
            </a:r>
            <a:r>
              <a:rPr lang="en-US" dirty="0"/>
              <a:t>:</a:t>
            </a:r>
          </a:p>
          <a:p>
            <a:pPr marL="742950" lvl="1" indent="-285750">
              <a:buFont typeface="+mj-lt"/>
              <a:buAutoNum type="arabicPeriod"/>
            </a:pPr>
            <a:r>
              <a:rPr lang="en-US" dirty="0"/>
              <a:t>Adoption of ARM Cortex-M processors for handling complex computations.</a:t>
            </a:r>
          </a:p>
          <a:p>
            <a:pPr algn="just"/>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3111276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F5085-0E59-917E-A07F-CD938804B58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529B54-53B1-3BF6-C4E6-F31E1EF9D00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066A45F-CA24-F78C-973C-5D13DFB6E1AB}"/>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07265C25-64F8-788C-D2F8-16DBD3E904A8}"/>
              </a:ext>
            </a:extLst>
          </p:cNvPr>
          <p:cNvSpPr txBox="1"/>
          <p:nvPr/>
        </p:nvSpPr>
        <p:spPr>
          <a:xfrm>
            <a:off x="971600" y="1700808"/>
            <a:ext cx="7416824" cy="2277547"/>
          </a:xfrm>
          <a:prstGeom prst="rect">
            <a:avLst/>
          </a:prstGeom>
          <a:noFill/>
        </p:spPr>
        <p:txBody>
          <a:bodyPr wrap="square" rtlCol="0">
            <a:spAutoFit/>
          </a:bodyPr>
          <a:lstStyle/>
          <a:p>
            <a:r>
              <a:rPr lang="en-IN" b="1" u="sng" dirty="0"/>
              <a:t>Intel Galileo Boards:</a:t>
            </a:r>
            <a:endParaRPr lang="en-US" b="1" u="sng" dirty="0"/>
          </a:p>
          <a:p>
            <a:pPr marL="342900" indent="-342900">
              <a:buFont typeface="Arial" panose="020B0604020202020204" pitchFamily="34" charset="0"/>
              <a:buChar char="•"/>
            </a:pPr>
            <a:r>
              <a:rPr lang="en-US" sz="2000" dirty="0"/>
              <a:t>The Intel Galileo boards are development boards designed for makers, hobbyists, and IoT developers. </a:t>
            </a:r>
          </a:p>
          <a:p>
            <a:pPr marL="342900" indent="-342900">
              <a:buFont typeface="Arial" panose="020B0604020202020204" pitchFamily="34" charset="0"/>
              <a:buChar char="•"/>
            </a:pPr>
            <a:r>
              <a:rPr lang="en-US" sz="2000" dirty="0"/>
              <a:t>They combine the power of Intel’s x86 architecture with the flexibility of Arduino-compatible hardware, making them versatile for a wide range of applications.</a:t>
            </a:r>
            <a:endParaRPr lang="en-US" sz="20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32196328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50664-684D-EBCE-2C2B-CAD5D5AF2F0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99F3F9D-41AE-8376-35B7-F092E41B6A19}"/>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5852572-0F82-30F6-EFC6-088301FCB2C3}"/>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pic>
        <p:nvPicPr>
          <p:cNvPr id="3" name="Picture 4" descr="https://tse3.mm.bing.net/th?id=OIP.jdb2zL-Z1NYKdiA6vcL4SAHaE9&amp;pid=Api&amp;P=0">
            <a:extLst>
              <a:ext uri="{FF2B5EF4-FFF2-40B4-BE49-F238E27FC236}">
                <a16:creationId xmlns:a16="http://schemas.microsoft.com/office/drawing/2014/main" id="{2C24C6AD-509C-096D-23DB-FB8D0792E1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0932" y="1700808"/>
            <a:ext cx="6871468" cy="4460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0625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BCD88-675D-492B-6B78-A0158BBF89C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5BD1F9A-859F-C1AC-6D8D-35AB672693B9}"/>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54A4D86-5F2C-2CE4-EE6A-78AEC09308B7}"/>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5D0F3B5F-A85F-09E1-0004-ACEA72E406A4}"/>
              </a:ext>
            </a:extLst>
          </p:cNvPr>
          <p:cNvSpPr txBox="1"/>
          <p:nvPr/>
        </p:nvSpPr>
        <p:spPr>
          <a:xfrm>
            <a:off x="971600" y="1700808"/>
            <a:ext cx="7416824" cy="4893647"/>
          </a:xfrm>
          <a:prstGeom prst="rect">
            <a:avLst/>
          </a:prstGeom>
          <a:noFill/>
        </p:spPr>
        <p:txBody>
          <a:bodyPr wrap="square" rtlCol="0">
            <a:spAutoFit/>
          </a:bodyPr>
          <a:lstStyle/>
          <a:p>
            <a:r>
              <a:rPr lang="en-US" b="1" u="sng" dirty="0"/>
              <a:t>Key Features of Intel Galileo Boards:</a:t>
            </a:r>
          </a:p>
          <a:p>
            <a:pPr>
              <a:buFont typeface="+mj-lt"/>
              <a:buAutoNum type="arabicPeriod"/>
            </a:pPr>
            <a:r>
              <a:rPr lang="en-US" b="1" dirty="0"/>
              <a:t>Intel Architecture</a:t>
            </a:r>
            <a:r>
              <a:rPr lang="en-US" dirty="0"/>
              <a:t>:</a:t>
            </a:r>
          </a:p>
          <a:p>
            <a:pPr marL="742950" lvl="1" indent="-285750">
              <a:buFont typeface="+mj-lt"/>
              <a:buAutoNum type="arabicPeriod"/>
            </a:pPr>
            <a:r>
              <a:rPr lang="en-US" dirty="0"/>
              <a:t>Powered by Intel Quark SoCs, which are x86-compatible processors.</a:t>
            </a:r>
          </a:p>
          <a:p>
            <a:pPr marL="742950" lvl="1" indent="-285750">
              <a:buFont typeface="+mj-lt"/>
              <a:buAutoNum type="arabicPeriod"/>
            </a:pPr>
            <a:r>
              <a:rPr lang="en-US" dirty="0"/>
              <a:t>Offers more computational power compared to traditional microcontrollers.</a:t>
            </a:r>
          </a:p>
          <a:p>
            <a:pPr>
              <a:buFont typeface="+mj-lt"/>
              <a:buAutoNum type="arabicPeriod"/>
            </a:pPr>
            <a:r>
              <a:rPr lang="en-US" b="1" dirty="0"/>
              <a:t>Arduino Compatibility</a:t>
            </a:r>
            <a:r>
              <a:rPr lang="en-US" dirty="0"/>
              <a:t>:</a:t>
            </a:r>
          </a:p>
          <a:p>
            <a:pPr marL="742950" lvl="1" indent="-285750">
              <a:buFont typeface="+mj-lt"/>
              <a:buAutoNum type="arabicPeriod"/>
            </a:pPr>
            <a:r>
              <a:rPr lang="en-US" dirty="0"/>
              <a:t>Fully compatible with Arduino shields and the Arduino IDE.</a:t>
            </a:r>
          </a:p>
          <a:p>
            <a:pPr marL="742950" lvl="1" indent="-285750">
              <a:buFont typeface="+mj-lt"/>
              <a:buAutoNum type="arabicPeriod"/>
            </a:pPr>
            <a:r>
              <a:rPr lang="en-US" dirty="0"/>
              <a:t>Enables developers to leverage the extensive Arduino ecosystem.</a:t>
            </a:r>
          </a:p>
          <a:p>
            <a:pPr>
              <a:buFont typeface="+mj-lt"/>
              <a:buAutoNum type="arabicPeriod"/>
            </a:pPr>
            <a:r>
              <a:rPr lang="en-US" b="1" dirty="0"/>
              <a:t>Linux-Based OS Support</a:t>
            </a:r>
            <a:r>
              <a:rPr lang="en-US" dirty="0"/>
              <a:t>:</a:t>
            </a:r>
          </a:p>
          <a:p>
            <a:pPr marL="742950" lvl="1" indent="-285750">
              <a:buFont typeface="+mj-lt"/>
              <a:buAutoNum type="arabicPeriod"/>
            </a:pPr>
            <a:r>
              <a:rPr lang="en-US" dirty="0"/>
              <a:t>Runs lightweight Linux distributions, enabling advanced applications requiring multitasking and networking.</a:t>
            </a:r>
          </a:p>
          <a:p>
            <a:pPr>
              <a:buFont typeface="+mj-lt"/>
              <a:buAutoNum type="arabicPeriod"/>
            </a:pPr>
            <a:r>
              <a:rPr lang="en-US" b="1" dirty="0"/>
              <a:t>Connectivity Options</a:t>
            </a:r>
            <a:r>
              <a:rPr lang="en-US" dirty="0"/>
              <a:t>:</a:t>
            </a:r>
          </a:p>
          <a:p>
            <a:pPr marL="742950" lvl="1" indent="-285750">
              <a:buFont typeface="+mj-lt"/>
              <a:buAutoNum type="arabicPeriod"/>
            </a:pPr>
            <a:r>
              <a:rPr lang="en-US" dirty="0"/>
              <a:t>Includes Ethernet, USB, PCIe, and GPIOs.</a:t>
            </a:r>
          </a:p>
          <a:p>
            <a:pPr marL="742950" lvl="1" indent="-285750">
              <a:buFont typeface="+mj-lt"/>
              <a:buAutoNum type="arabicPeriod"/>
            </a:pPr>
            <a:r>
              <a:rPr lang="en-US" dirty="0"/>
              <a:t>Expansion slots for SD cards and mini-PCIe.</a:t>
            </a:r>
          </a:p>
          <a:p>
            <a:pPr>
              <a:buFont typeface="+mj-lt"/>
              <a:buAutoNum type="arabicPeriod"/>
            </a:pPr>
            <a:r>
              <a:rPr lang="en-US" b="1" dirty="0"/>
              <a:t>Robust Design</a:t>
            </a:r>
            <a:r>
              <a:rPr lang="en-US" dirty="0"/>
              <a:t>:</a:t>
            </a:r>
          </a:p>
          <a:p>
            <a:pPr marL="742950" lvl="1" indent="-285750">
              <a:buFont typeface="+mj-lt"/>
              <a:buAutoNum type="arabicPeriod"/>
            </a:pPr>
            <a:r>
              <a:rPr lang="en-US" dirty="0"/>
              <a:t>Built for IoT prototyping with rich connectivity and high performance.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805786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EDABF-A8D6-B760-D6AC-F4FF0496BC4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F7230A2-96C6-71E7-D400-1C72FD01E64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BFFF429D-693C-E18B-674D-D25F4555198F}"/>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EFE7ADE5-71DD-572F-65FB-471A7457FAE0}"/>
              </a:ext>
            </a:extLst>
          </p:cNvPr>
          <p:cNvSpPr txBox="1"/>
          <p:nvPr/>
        </p:nvSpPr>
        <p:spPr>
          <a:xfrm>
            <a:off x="971600" y="1700808"/>
            <a:ext cx="7416824" cy="3508653"/>
          </a:xfrm>
          <a:prstGeom prst="rect">
            <a:avLst/>
          </a:prstGeom>
          <a:noFill/>
        </p:spPr>
        <p:txBody>
          <a:bodyPr wrap="square" rtlCol="0">
            <a:spAutoFit/>
          </a:bodyPr>
          <a:lstStyle/>
          <a:p>
            <a:r>
              <a:rPr lang="en-IN" b="1" u="sng" dirty="0"/>
              <a:t>Versions of Intel Galileo Boards</a:t>
            </a:r>
          </a:p>
          <a:p>
            <a:pPr>
              <a:buFont typeface="+mj-lt"/>
              <a:buAutoNum type="arabicPeriod"/>
            </a:pPr>
            <a:r>
              <a:rPr lang="en-IN" b="1" dirty="0"/>
              <a:t>Intel Galileo Gen 1</a:t>
            </a:r>
            <a:r>
              <a:rPr lang="en-IN" dirty="0"/>
              <a:t>:</a:t>
            </a:r>
          </a:p>
          <a:p>
            <a:pPr marL="742950" lvl="1" indent="-285750">
              <a:buFont typeface="+mj-lt"/>
              <a:buAutoNum type="arabicPeriod"/>
            </a:pPr>
            <a:r>
              <a:rPr lang="en-IN" dirty="0"/>
              <a:t>Processor: Intel Quark SoC X1000 (32-bit, single-core, 400 MHz).</a:t>
            </a:r>
          </a:p>
          <a:p>
            <a:pPr marL="742950" lvl="1" indent="-285750">
              <a:buFont typeface="+mj-lt"/>
              <a:buAutoNum type="arabicPeriod"/>
            </a:pPr>
            <a:r>
              <a:rPr lang="en-IN" dirty="0"/>
              <a:t>Features: 256 MB RAM, Ethernet, microSD slot, and USB host support.</a:t>
            </a:r>
          </a:p>
          <a:p>
            <a:pPr marL="742950" lvl="1" indent="-285750">
              <a:buFont typeface="+mj-lt"/>
              <a:buAutoNum type="arabicPeriod"/>
            </a:pPr>
            <a:r>
              <a:rPr lang="en-IN" dirty="0"/>
              <a:t>Focus: Entry-level prototyping.</a:t>
            </a:r>
          </a:p>
          <a:p>
            <a:pPr>
              <a:buFont typeface="+mj-lt"/>
              <a:buAutoNum type="arabicPeriod"/>
            </a:pPr>
            <a:r>
              <a:rPr lang="en-IN" b="1" dirty="0"/>
              <a:t>Intel Galileo Gen 2</a:t>
            </a:r>
            <a:r>
              <a:rPr lang="en-IN" dirty="0"/>
              <a:t>:</a:t>
            </a:r>
          </a:p>
          <a:p>
            <a:pPr marL="742950" lvl="1" indent="-285750">
              <a:buFont typeface="+mj-lt"/>
              <a:buAutoNum type="arabicPeriod"/>
            </a:pPr>
            <a:r>
              <a:rPr lang="en-IN" dirty="0"/>
              <a:t>Processor: Intel Quark SoC X1000 (32-bit, single-core, 400 MHz).</a:t>
            </a:r>
          </a:p>
          <a:p>
            <a:pPr marL="742950" lvl="1" indent="-285750">
              <a:buFont typeface="+mj-lt"/>
              <a:buAutoNum type="arabicPeriod"/>
            </a:pPr>
            <a:r>
              <a:rPr lang="en-IN" dirty="0"/>
              <a:t>Features: Improved GPIO performance, PWM support, UART, and USB OTG.</a:t>
            </a:r>
          </a:p>
          <a:p>
            <a:pPr marL="742950" lvl="1" indent="-285750">
              <a:buFont typeface="+mj-lt"/>
              <a:buAutoNum type="arabicPeriod"/>
            </a:pPr>
            <a:r>
              <a:rPr lang="en-IN" dirty="0"/>
              <a:t>Focus: Enhanced connectivity and faster GPIO operations.</a:t>
            </a:r>
          </a:p>
          <a:p>
            <a:endParaRPr lang="en-US" sz="2400" dirty="0"/>
          </a:p>
        </p:txBody>
      </p:sp>
    </p:spTree>
    <p:extLst>
      <p:ext uri="{BB962C8B-B14F-4D97-AF65-F5344CB8AC3E}">
        <p14:creationId xmlns:p14="http://schemas.microsoft.com/office/powerpoint/2010/main" val="7179561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35A7C-1D3C-B513-A7B4-FC0DAB57F52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5A9A64-CE63-A66C-A632-04EB1407C26A}"/>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D69B4DB9-2860-C2EA-B732-482BC262BE48}"/>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C83D1008-0B84-09BC-08DB-7639763D3285}"/>
              </a:ext>
            </a:extLst>
          </p:cNvPr>
          <p:cNvSpPr txBox="1"/>
          <p:nvPr/>
        </p:nvSpPr>
        <p:spPr>
          <a:xfrm>
            <a:off x="971600" y="1700808"/>
            <a:ext cx="7416824" cy="3508653"/>
          </a:xfrm>
          <a:prstGeom prst="rect">
            <a:avLst/>
          </a:prstGeom>
          <a:noFill/>
        </p:spPr>
        <p:txBody>
          <a:bodyPr wrap="square" rtlCol="0">
            <a:spAutoFit/>
          </a:bodyPr>
          <a:lstStyle/>
          <a:p>
            <a:r>
              <a:rPr lang="en-IN" b="1" u="sng" dirty="0"/>
              <a:t>Versions of Intel Galileo Boards</a:t>
            </a:r>
          </a:p>
          <a:p>
            <a:pPr>
              <a:buFont typeface="+mj-lt"/>
              <a:buAutoNum type="arabicPeriod"/>
            </a:pPr>
            <a:r>
              <a:rPr lang="en-IN" b="1" dirty="0"/>
              <a:t>Intel Galileo Gen 1</a:t>
            </a:r>
            <a:r>
              <a:rPr lang="en-IN" dirty="0"/>
              <a:t>:</a:t>
            </a:r>
          </a:p>
          <a:p>
            <a:pPr marL="742950" lvl="1" indent="-285750">
              <a:buFont typeface="+mj-lt"/>
              <a:buAutoNum type="arabicPeriod"/>
            </a:pPr>
            <a:r>
              <a:rPr lang="en-IN" dirty="0"/>
              <a:t>Processor: Intel Quark SoC X1000 (32-bit, single-core, 400 MHz).</a:t>
            </a:r>
          </a:p>
          <a:p>
            <a:pPr marL="742950" lvl="1" indent="-285750">
              <a:buFont typeface="+mj-lt"/>
              <a:buAutoNum type="arabicPeriod"/>
            </a:pPr>
            <a:r>
              <a:rPr lang="en-IN" dirty="0"/>
              <a:t>Features: 256 MB RAM, Ethernet, microSD slot, and USB host support.</a:t>
            </a:r>
          </a:p>
          <a:p>
            <a:pPr marL="742950" lvl="1" indent="-285750">
              <a:buFont typeface="+mj-lt"/>
              <a:buAutoNum type="arabicPeriod"/>
            </a:pPr>
            <a:r>
              <a:rPr lang="en-IN" dirty="0"/>
              <a:t>Focus: Entry-level prototyping.</a:t>
            </a:r>
          </a:p>
          <a:p>
            <a:pPr>
              <a:buFont typeface="+mj-lt"/>
              <a:buAutoNum type="arabicPeriod"/>
            </a:pPr>
            <a:r>
              <a:rPr lang="en-IN" b="1" dirty="0"/>
              <a:t>Intel Galileo Gen 2</a:t>
            </a:r>
            <a:r>
              <a:rPr lang="en-IN" dirty="0"/>
              <a:t>:</a:t>
            </a:r>
          </a:p>
          <a:p>
            <a:pPr marL="742950" lvl="1" indent="-285750">
              <a:buFont typeface="+mj-lt"/>
              <a:buAutoNum type="arabicPeriod"/>
            </a:pPr>
            <a:r>
              <a:rPr lang="en-IN" dirty="0"/>
              <a:t>Processor: Intel Quark SoC X1000 (32-bit, single-core, 400 MHz).</a:t>
            </a:r>
          </a:p>
          <a:p>
            <a:pPr marL="742950" lvl="1" indent="-285750">
              <a:buFont typeface="+mj-lt"/>
              <a:buAutoNum type="arabicPeriod"/>
            </a:pPr>
            <a:r>
              <a:rPr lang="en-IN" dirty="0"/>
              <a:t>Features: Improved GPIO performance, PWM support, UART, and USB OTG.</a:t>
            </a:r>
          </a:p>
          <a:p>
            <a:pPr marL="742950" lvl="1" indent="-285750">
              <a:buFont typeface="+mj-lt"/>
              <a:buAutoNum type="arabicPeriod"/>
            </a:pPr>
            <a:r>
              <a:rPr lang="en-IN" dirty="0"/>
              <a:t>Focus: Enhanced connectivity and faster GPIO operations.</a:t>
            </a:r>
          </a:p>
          <a:p>
            <a:endParaRPr lang="en-US" sz="2400" dirty="0"/>
          </a:p>
        </p:txBody>
      </p:sp>
    </p:spTree>
    <p:extLst>
      <p:ext uri="{BB962C8B-B14F-4D97-AF65-F5344CB8AC3E}">
        <p14:creationId xmlns:p14="http://schemas.microsoft.com/office/powerpoint/2010/main" val="312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EB3350FB-CE7A-7405-16E0-900CCF878D5C}"/>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839D36F2-3CFF-D940-403D-EAC442D37429}"/>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897A4A1A-4FEC-3ADF-9E56-A76E1CBD02C0}"/>
              </a:ext>
            </a:extLst>
          </p:cNvPr>
          <p:cNvSpPr/>
          <p:nvPr/>
        </p:nvSpPr>
        <p:spPr>
          <a:xfrm>
            <a:off x="395536" y="476672"/>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4" name="TextBox 3">
            <a:extLst>
              <a:ext uri="{FF2B5EF4-FFF2-40B4-BE49-F238E27FC236}">
                <a16:creationId xmlns:a16="http://schemas.microsoft.com/office/drawing/2014/main" id="{38638D84-D586-B52E-417E-83A30A94FDFE}"/>
              </a:ext>
            </a:extLst>
          </p:cNvPr>
          <p:cNvSpPr txBox="1"/>
          <p:nvPr/>
        </p:nvSpPr>
        <p:spPr>
          <a:xfrm>
            <a:off x="306450" y="1052736"/>
            <a:ext cx="7361894" cy="1569660"/>
          </a:xfrm>
          <a:prstGeom prst="rect">
            <a:avLst/>
          </a:prstGeom>
          <a:noFill/>
        </p:spPr>
        <p:txBody>
          <a:bodyPr wrap="square" rtlCol="0">
            <a:spAutoFit/>
          </a:bodyPr>
          <a:lstStyle/>
          <a:p>
            <a:r>
              <a:rPr lang="en-US" sz="2400" b="1" dirty="0">
                <a:highlight>
                  <a:srgbClr val="FFFF00"/>
                </a:highlight>
              </a:rPr>
              <a:t>Collection</a:t>
            </a:r>
            <a:r>
              <a:rPr lang="en-US" sz="2400" dirty="0"/>
              <a:t>:- Device and Sensors are collecting the data every where</a:t>
            </a:r>
          </a:p>
          <a:p>
            <a:r>
              <a:rPr lang="en-US" sz="2400" dirty="0"/>
              <a:t>	Ex:- At Home, In Your Car, At the office, In the manufacturing Plant</a:t>
            </a:r>
          </a:p>
        </p:txBody>
      </p:sp>
      <p:pic>
        <p:nvPicPr>
          <p:cNvPr id="8" name="Picture 7">
            <a:extLst>
              <a:ext uri="{FF2B5EF4-FFF2-40B4-BE49-F238E27FC236}">
                <a16:creationId xmlns:a16="http://schemas.microsoft.com/office/drawing/2014/main" id="{155F81A7-215F-A356-6E78-8DB745F8D252}"/>
              </a:ext>
            </a:extLst>
          </p:cNvPr>
          <p:cNvPicPr>
            <a:picLocks noChangeAspect="1"/>
          </p:cNvPicPr>
          <p:nvPr/>
        </p:nvPicPr>
        <p:blipFill>
          <a:blip r:embed="rId4" cstate="print"/>
          <a:stretch>
            <a:fillRect/>
          </a:stretch>
        </p:blipFill>
        <p:spPr>
          <a:xfrm>
            <a:off x="5406021" y="4395089"/>
            <a:ext cx="3198427" cy="2058247"/>
          </a:xfrm>
          <a:prstGeom prst="rect">
            <a:avLst/>
          </a:prstGeom>
        </p:spPr>
      </p:pic>
      <p:sp>
        <p:nvSpPr>
          <p:cNvPr id="6" name="TextBox 5">
            <a:extLst>
              <a:ext uri="{FF2B5EF4-FFF2-40B4-BE49-F238E27FC236}">
                <a16:creationId xmlns:a16="http://schemas.microsoft.com/office/drawing/2014/main" id="{B2A49F00-69B2-4811-091D-414D4028C2BB}"/>
              </a:ext>
            </a:extLst>
          </p:cNvPr>
          <p:cNvSpPr txBox="1"/>
          <p:nvPr/>
        </p:nvSpPr>
        <p:spPr>
          <a:xfrm>
            <a:off x="306450" y="2776860"/>
            <a:ext cx="8297998" cy="2308324"/>
          </a:xfrm>
          <a:prstGeom prst="rect">
            <a:avLst/>
          </a:prstGeom>
          <a:noFill/>
        </p:spPr>
        <p:txBody>
          <a:bodyPr wrap="square" rtlCol="0">
            <a:spAutoFit/>
          </a:bodyPr>
          <a:lstStyle/>
          <a:p>
            <a:pPr algn="just"/>
            <a:r>
              <a:rPr lang="en-US" sz="2400" b="1" dirty="0">
                <a:highlight>
                  <a:srgbClr val="FFFF00"/>
                </a:highlight>
                <a:latin typeface="+mj-lt"/>
                <a:cs typeface="Times New Roman" panose="02020603050405020304" pitchFamily="18" charset="0"/>
              </a:rPr>
              <a:t>Communication</a:t>
            </a:r>
            <a:r>
              <a:rPr lang="en-US" sz="2400" dirty="0">
                <a:latin typeface="+mj-lt"/>
                <a:cs typeface="Times New Roman" panose="02020603050405020304" pitchFamily="18" charset="0"/>
              </a:rPr>
              <a:t>:-</a:t>
            </a:r>
            <a:r>
              <a:rPr lang="en-US" sz="2400" b="0" i="0" dirty="0">
                <a:solidFill>
                  <a:srgbClr val="000000"/>
                </a:solidFill>
                <a:effectLst/>
                <a:latin typeface="+mj-lt"/>
                <a:cs typeface="Times New Roman" panose="02020603050405020304" pitchFamily="18" charset="0"/>
              </a:rPr>
              <a:t>The data collected from the sensors is then sent to the Internet to some destination with security and reliability. The devices like routers, switches, etc. are used to send data across the destination devices like  a </a:t>
            </a:r>
            <a:r>
              <a:rPr lang="en-US" sz="2400" b="0" i="0" dirty="0">
                <a:solidFill>
                  <a:srgbClr val="000000"/>
                </a:solidFill>
                <a:effectLst/>
                <a:latin typeface="+mj-lt"/>
              </a:rPr>
              <a:t>cloud platform like Google or Alexa, Home networks like Smart-home networks.</a:t>
            </a:r>
          </a:p>
          <a:p>
            <a:pPr algn="just"/>
            <a:endParaRPr lang="en-US" sz="2400" dirty="0">
              <a:latin typeface="+mj-lt"/>
              <a:cs typeface="Times New Roman" panose="02020603050405020304" pitchFamily="18" charset="0"/>
            </a:endParaRPr>
          </a:p>
        </p:txBody>
      </p:sp>
      <p:cxnSp>
        <p:nvCxnSpPr>
          <p:cNvPr id="10" name="Connector: Elbow 9">
            <a:extLst>
              <a:ext uri="{FF2B5EF4-FFF2-40B4-BE49-F238E27FC236}">
                <a16:creationId xmlns:a16="http://schemas.microsoft.com/office/drawing/2014/main" id="{FA97AA2D-727A-B777-6871-476F2F4BA2BD}"/>
              </a:ext>
            </a:extLst>
          </p:cNvPr>
          <p:cNvCxnSpPr/>
          <p:nvPr/>
        </p:nvCxnSpPr>
        <p:spPr>
          <a:xfrm>
            <a:off x="5508104" y="4235605"/>
            <a:ext cx="1512168" cy="6765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3103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7DF2E-C513-16CA-3910-7C0028C3A2B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01FF5E-0D06-0F43-562B-52793152D85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7DF8059-228F-B501-180D-8A91933004E1}"/>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B8B24DE5-B022-2621-E6B3-B66D15416B2E}"/>
              </a:ext>
            </a:extLst>
          </p:cNvPr>
          <p:cNvSpPr txBox="1"/>
          <p:nvPr/>
        </p:nvSpPr>
        <p:spPr>
          <a:xfrm>
            <a:off x="971600" y="1700808"/>
            <a:ext cx="7416824" cy="4062651"/>
          </a:xfrm>
          <a:prstGeom prst="rect">
            <a:avLst/>
          </a:prstGeom>
          <a:noFill/>
        </p:spPr>
        <p:txBody>
          <a:bodyPr wrap="square" rtlCol="0">
            <a:spAutoFit/>
          </a:bodyPr>
          <a:lstStyle/>
          <a:p>
            <a:r>
              <a:rPr lang="en-US" b="1" u="sng" dirty="0"/>
              <a:t>Applications of Intel Galileo Boards</a:t>
            </a:r>
          </a:p>
          <a:p>
            <a:pPr>
              <a:buFont typeface="+mj-lt"/>
              <a:buAutoNum type="arabicPeriod"/>
            </a:pPr>
            <a:r>
              <a:rPr lang="en-US" b="1" dirty="0"/>
              <a:t>Internet of Things (IoT)</a:t>
            </a:r>
            <a:r>
              <a:rPr lang="en-US" dirty="0"/>
              <a:t>:</a:t>
            </a:r>
          </a:p>
          <a:p>
            <a:pPr marL="742950" lvl="1" indent="-285750">
              <a:buFont typeface="+mj-lt"/>
              <a:buAutoNum type="arabicPeriod"/>
            </a:pPr>
            <a:r>
              <a:rPr lang="en-US" dirty="0"/>
              <a:t>Prototyping IoT devices with Ethernet and cloud connectivity.</a:t>
            </a:r>
          </a:p>
          <a:p>
            <a:pPr>
              <a:buFont typeface="+mj-lt"/>
              <a:buAutoNum type="arabicPeriod"/>
            </a:pPr>
            <a:r>
              <a:rPr lang="en-US" b="1" dirty="0"/>
              <a:t>Industrial Automation</a:t>
            </a:r>
            <a:r>
              <a:rPr lang="en-US" dirty="0"/>
              <a:t>:</a:t>
            </a:r>
          </a:p>
          <a:p>
            <a:pPr marL="742950" lvl="1" indent="-285750">
              <a:buFont typeface="+mj-lt"/>
              <a:buAutoNum type="arabicPeriod"/>
            </a:pPr>
            <a:r>
              <a:rPr lang="en-US" dirty="0"/>
              <a:t>Developing control systems for machines and industrial processes.</a:t>
            </a:r>
          </a:p>
          <a:p>
            <a:pPr>
              <a:buFont typeface="+mj-lt"/>
              <a:buAutoNum type="arabicPeriod"/>
            </a:pPr>
            <a:r>
              <a:rPr lang="en-US" b="1" dirty="0"/>
              <a:t>Smart Home Projects</a:t>
            </a:r>
            <a:r>
              <a:rPr lang="en-US" dirty="0"/>
              <a:t>:</a:t>
            </a:r>
          </a:p>
          <a:p>
            <a:pPr marL="742950" lvl="1" indent="-285750">
              <a:buFont typeface="+mj-lt"/>
              <a:buAutoNum type="arabicPeriod"/>
            </a:pPr>
            <a:r>
              <a:rPr lang="en-US" dirty="0"/>
              <a:t>Automating home appliances and monitoring systems.</a:t>
            </a:r>
          </a:p>
          <a:p>
            <a:pPr>
              <a:buFont typeface="+mj-lt"/>
              <a:buAutoNum type="arabicPeriod"/>
            </a:pPr>
            <a:r>
              <a:rPr lang="en-US" b="1" dirty="0"/>
              <a:t>Education</a:t>
            </a:r>
            <a:r>
              <a:rPr lang="en-US" dirty="0"/>
              <a:t>:</a:t>
            </a:r>
          </a:p>
          <a:p>
            <a:pPr marL="742950" lvl="1" indent="-285750">
              <a:buFont typeface="+mj-lt"/>
              <a:buAutoNum type="arabicPeriod"/>
            </a:pPr>
            <a:r>
              <a:rPr lang="en-US" dirty="0"/>
              <a:t>Teaching advanced computing concepts and embedded system design.</a:t>
            </a:r>
          </a:p>
          <a:p>
            <a:pPr>
              <a:buFont typeface="+mj-lt"/>
              <a:buAutoNum type="arabicPeriod"/>
            </a:pPr>
            <a:r>
              <a:rPr lang="en-US" b="1" dirty="0"/>
              <a:t>Prototyping Complex Systems</a:t>
            </a:r>
            <a:r>
              <a:rPr lang="en-US" dirty="0"/>
              <a:t>:</a:t>
            </a:r>
          </a:p>
          <a:p>
            <a:pPr marL="742950" lvl="1" indent="-285750">
              <a:buFont typeface="+mj-lt"/>
              <a:buAutoNum type="arabicPeriod"/>
            </a:pPr>
            <a:r>
              <a:rPr lang="en-US" dirty="0"/>
              <a:t>Ideal for projects requiring high computing power or Linux-based development.</a:t>
            </a:r>
          </a:p>
          <a:p>
            <a:endParaRPr lang="en-US" sz="2400" dirty="0"/>
          </a:p>
        </p:txBody>
      </p:sp>
    </p:spTree>
    <p:extLst>
      <p:ext uri="{BB962C8B-B14F-4D97-AF65-F5344CB8AC3E}">
        <p14:creationId xmlns:p14="http://schemas.microsoft.com/office/powerpoint/2010/main" val="8619453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11908-8517-23CA-BAC0-2FFD7E03CFD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5DD714B-2DC2-C121-7D70-15F7168884B3}"/>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A11B55CC-EE2C-7DC3-DBD9-FCF5A3D703E7}"/>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588866CD-43D9-E0B5-9B77-82D590BE8C7A}"/>
              </a:ext>
            </a:extLst>
          </p:cNvPr>
          <p:cNvSpPr txBox="1"/>
          <p:nvPr/>
        </p:nvSpPr>
        <p:spPr>
          <a:xfrm>
            <a:off x="971600" y="1700808"/>
            <a:ext cx="7416824" cy="4616648"/>
          </a:xfrm>
          <a:prstGeom prst="rect">
            <a:avLst/>
          </a:prstGeom>
          <a:noFill/>
        </p:spPr>
        <p:txBody>
          <a:bodyPr wrap="square" rtlCol="0">
            <a:spAutoFit/>
          </a:bodyPr>
          <a:lstStyle/>
          <a:p>
            <a:r>
              <a:rPr lang="en-US" b="1" u="sng" dirty="0"/>
              <a:t>Advantages of Intel Galileo Boards</a:t>
            </a:r>
          </a:p>
          <a:p>
            <a:pPr>
              <a:buFont typeface="+mj-lt"/>
              <a:buAutoNum type="arabicPeriod"/>
            </a:pPr>
            <a:r>
              <a:rPr lang="en-US" b="1" dirty="0"/>
              <a:t>Powerful Processing</a:t>
            </a:r>
            <a:r>
              <a:rPr lang="en-US" dirty="0"/>
              <a:t>:</a:t>
            </a:r>
          </a:p>
          <a:p>
            <a:pPr marL="742950" lvl="1" indent="-285750">
              <a:buFont typeface="+mj-lt"/>
              <a:buAutoNum type="arabicPeriod"/>
            </a:pPr>
            <a:r>
              <a:rPr lang="en-US" dirty="0"/>
              <a:t>x86 architecture allows for more advanced applications compared to traditional microcontrollers.</a:t>
            </a:r>
          </a:p>
          <a:p>
            <a:pPr>
              <a:buFont typeface="+mj-lt"/>
              <a:buAutoNum type="arabicPeriod"/>
            </a:pPr>
            <a:r>
              <a:rPr lang="en-US" b="1" dirty="0"/>
              <a:t>Rich Connectivity</a:t>
            </a:r>
            <a:r>
              <a:rPr lang="en-US" dirty="0"/>
              <a:t>:</a:t>
            </a:r>
          </a:p>
          <a:p>
            <a:pPr marL="742950" lvl="1" indent="-285750">
              <a:buFont typeface="+mj-lt"/>
              <a:buAutoNum type="arabicPeriod"/>
            </a:pPr>
            <a:r>
              <a:rPr lang="en-US" dirty="0"/>
              <a:t>Features like Ethernet and USB make it suitable for networked devices.</a:t>
            </a:r>
          </a:p>
          <a:p>
            <a:pPr>
              <a:buFont typeface="+mj-lt"/>
              <a:buAutoNum type="arabicPeriod"/>
            </a:pPr>
            <a:r>
              <a:rPr lang="en-US" b="1" dirty="0"/>
              <a:t>Arduino Ecosystem</a:t>
            </a:r>
            <a:r>
              <a:rPr lang="en-US" dirty="0"/>
              <a:t>:</a:t>
            </a:r>
          </a:p>
          <a:p>
            <a:pPr marL="742950" lvl="1" indent="-285750">
              <a:buFont typeface="+mj-lt"/>
              <a:buAutoNum type="arabicPeriod"/>
            </a:pPr>
            <a:r>
              <a:rPr lang="en-US" dirty="0"/>
              <a:t>Compatible with Arduino libraries, shields, and programming environment.</a:t>
            </a:r>
          </a:p>
          <a:p>
            <a:pPr>
              <a:buFont typeface="+mj-lt"/>
              <a:buAutoNum type="arabicPeriod"/>
            </a:pPr>
            <a:r>
              <a:rPr lang="en-US" b="1" dirty="0"/>
              <a:t>Flexible Software</a:t>
            </a:r>
            <a:r>
              <a:rPr lang="en-US" dirty="0"/>
              <a:t>:</a:t>
            </a:r>
          </a:p>
          <a:p>
            <a:pPr marL="742950" lvl="1" indent="-285750">
              <a:buFont typeface="+mj-lt"/>
              <a:buAutoNum type="arabicPeriod"/>
            </a:pPr>
            <a:r>
              <a:rPr lang="en-US" dirty="0"/>
              <a:t>Can run complex applications using a Linux-based operating system.</a:t>
            </a:r>
          </a:p>
          <a:p>
            <a:pPr>
              <a:buFont typeface="+mj-lt"/>
              <a:buAutoNum type="arabicPeriod"/>
            </a:pPr>
            <a:r>
              <a:rPr lang="en-US" b="1" dirty="0"/>
              <a:t>Prototyping for Intel-based Systems</a:t>
            </a:r>
            <a:r>
              <a:rPr lang="en-US" dirty="0"/>
              <a:t>:</a:t>
            </a:r>
          </a:p>
          <a:p>
            <a:pPr marL="742950" lvl="1" indent="-285750">
              <a:buFont typeface="+mj-lt"/>
              <a:buAutoNum type="arabicPeriod"/>
            </a:pPr>
            <a:r>
              <a:rPr lang="en-US" dirty="0"/>
              <a:t>Ideal for creating prototypes that can scale to Intel architecture in production.</a:t>
            </a:r>
          </a:p>
          <a:p>
            <a:endParaRPr lang="en-US" sz="2400" dirty="0"/>
          </a:p>
        </p:txBody>
      </p:sp>
    </p:spTree>
    <p:extLst>
      <p:ext uri="{BB962C8B-B14F-4D97-AF65-F5344CB8AC3E}">
        <p14:creationId xmlns:p14="http://schemas.microsoft.com/office/powerpoint/2010/main" val="10852792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D4C3E-F417-707A-2586-A9E250DEB0E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8F52202-C2AB-DC17-2D35-5028E0D7AF1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7EBFA9C6-ABBE-05DC-1A5E-1F00467398AA}"/>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EF71A946-A75E-4547-1868-0B97CA24FC27}"/>
              </a:ext>
            </a:extLst>
          </p:cNvPr>
          <p:cNvSpPr txBox="1"/>
          <p:nvPr/>
        </p:nvSpPr>
        <p:spPr>
          <a:xfrm>
            <a:off x="971600" y="1700808"/>
            <a:ext cx="7416824" cy="3508653"/>
          </a:xfrm>
          <a:prstGeom prst="rect">
            <a:avLst/>
          </a:prstGeom>
          <a:noFill/>
        </p:spPr>
        <p:txBody>
          <a:bodyPr wrap="square" rtlCol="0">
            <a:spAutoFit/>
          </a:bodyPr>
          <a:lstStyle/>
          <a:p>
            <a:r>
              <a:rPr lang="en-US" b="1" u="sng" dirty="0"/>
              <a:t>Limitations of Intel Galileo Boards</a:t>
            </a:r>
          </a:p>
          <a:p>
            <a:pPr>
              <a:buFont typeface="+mj-lt"/>
              <a:buAutoNum type="arabicPeriod"/>
            </a:pPr>
            <a:r>
              <a:rPr lang="en-US" b="1" dirty="0"/>
              <a:t>Cost</a:t>
            </a:r>
            <a:r>
              <a:rPr lang="en-US" dirty="0"/>
              <a:t>:</a:t>
            </a:r>
          </a:p>
          <a:p>
            <a:pPr marL="742950" lvl="1" indent="-285750">
              <a:buFont typeface="+mj-lt"/>
              <a:buAutoNum type="arabicPeriod"/>
            </a:pPr>
            <a:r>
              <a:rPr lang="en-US" dirty="0"/>
              <a:t>More expensive compared to basic Arduino boards.</a:t>
            </a:r>
          </a:p>
          <a:p>
            <a:pPr>
              <a:buFont typeface="+mj-lt"/>
              <a:buAutoNum type="arabicPeriod"/>
            </a:pPr>
            <a:r>
              <a:rPr lang="en-US" b="1" dirty="0"/>
              <a:t>Power Consumption</a:t>
            </a:r>
            <a:r>
              <a:rPr lang="en-US" dirty="0"/>
              <a:t>:</a:t>
            </a:r>
          </a:p>
          <a:p>
            <a:pPr marL="742950" lvl="1" indent="-285750">
              <a:buFont typeface="+mj-lt"/>
              <a:buAutoNum type="arabicPeriod"/>
            </a:pPr>
            <a:r>
              <a:rPr lang="en-US" dirty="0"/>
              <a:t>Higher power requirements than traditional microcontrollers.</a:t>
            </a:r>
          </a:p>
          <a:p>
            <a:pPr>
              <a:buFont typeface="+mj-lt"/>
              <a:buAutoNum type="arabicPeriod"/>
            </a:pPr>
            <a:r>
              <a:rPr lang="en-US" b="1" dirty="0"/>
              <a:t>Learning Curve</a:t>
            </a:r>
            <a:r>
              <a:rPr lang="en-US" dirty="0"/>
              <a:t>:</a:t>
            </a:r>
          </a:p>
          <a:p>
            <a:pPr marL="742950" lvl="1" indent="-285750">
              <a:buFont typeface="+mj-lt"/>
              <a:buAutoNum type="arabicPeriod"/>
            </a:pPr>
            <a:r>
              <a:rPr lang="en-US" dirty="0"/>
              <a:t>Slightly more complex to use than simpler microcontroller-based boards.</a:t>
            </a:r>
          </a:p>
          <a:p>
            <a:pPr>
              <a:buFont typeface="+mj-lt"/>
              <a:buAutoNum type="arabicPeriod"/>
            </a:pPr>
            <a:r>
              <a:rPr lang="en-US" b="1" dirty="0"/>
              <a:t>Discontinuation</a:t>
            </a:r>
            <a:r>
              <a:rPr lang="en-US" dirty="0"/>
              <a:t>:</a:t>
            </a:r>
          </a:p>
          <a:p>
            <a:pPr marL="742950" lvl="1" indent="-285750">
              <a:buFont typeface="+mj-lt"/>
              <a:buAutoNum type="arabicPeriod"/>
            </a:pPr>
            <a:r>
              <a:rPr lang="en-US" dirty="0"/>
              <a:t>Intel discontinued the Galileo series in 2017, making it harder to find new units.</a:t>
            </a:r>
          </a:p>
          <a:p>
            <a:endParaRPr lang="en-US" sz="2400" dirty="0"/>
          </a:p>
        </p:txBody>
      </p:sp>
    </p:spTree>
    <p:extLst>
      <p:ext uri="{BB962C8B-B14F-4D97-AF65-F5344CB8AC3E}">
        <p14:creationId xmlns:p14="http://schemas.microsoft.com/office/powerpoint/2010/main" val="516326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449CB6A0-1FC1-4ABE-1CFF-707ED4D1C2FD}"/>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1172D47E-7109-8851-9EE7-680F21079399}"/>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1CD040A6-CE27-2D9A-FEE6-600F82AA4D2B}"/>
              </a:ext>
            </a:extLst>
          </p:cNvPr>
          <p:cNvSpPr txBox="1"/>
          <p:nvPr/>
        </p:nvSpPr>
        <p:spPr>
          <a:xfrm>
            <a:off x="306450" y="1052736"/>
            <a:ext cx="7361894" cy="830997"/>
          </a:xfrm>
          <a:prstGeom prst="rect">
            <a:avLst/>
          </a:prstGeom>
          <a:noFill/>
        </p:spPr>
        <p:txBody>
          <a:bodyPr wrap="square" rtlCol="0">
            <a:spAutoFit/>
          </a:bodyPr>
          <a:lstStyle/>
          <a:p>
            <a:pPr algn="just"/>
            <a:r>
              <a:rPr lang="en-US" sz="2400" b="1" i="0" dirty="0">
                <a:solidFill>
                  <a:srgbClr val="000000"/>
                </a:solidFill>
                <a:effectLst/>
                <a:highlight>
                  <a:srgbClr val="FFFF00"/>
                </a:highlight>
                <a:latin typeface="+mj-lt"/>
              </a:rPr>
              <a:t>Analyzing</a:t>
            </a:r>
            <a:r>
              <a:rPr lang="en-US" sz="2400" b="1" i="0" dirty="0">
                <a:solidFill>
                  <a:srgbClr val="000000"/>
                </a:solidFill>
                <a:effectLst/>
                <a:latin typeface="+mj-lt"/>
              </a:rPr>
              <a:t> </a:t>
            </a:r>
            <a:r>
              <a:rPr lang="en-US" sz="2400" dirty="0">
                <a:latin typeface="+mj-lt"/>
              </a:rPr>
              <a:t>:- </a:t>
            </a:r>
            <a:r>
              <a:rPr lang="en-US" sz="2400" b="0" i="0" dirty="0">
                <a:solidFill>
                  <a:srgbClr val="000000"/>
                </a:solidFill>
                <a:effectLst/>
                <a:latin typeface="+mj-lt"/>
              </a:rPr>
              <a:t>: In this </a:t>
            </a:r>
            <a:r>
              <a:rPr lang="en-US" sz="2400" b="1" i="0" dirty="0">
                <a:solidFill>
                  <a:srgbClr val="000000"/>
                </a:solidFill>
                <a:effectLst/>
                <a:latin typeface="+mj-lt"/>
              </a:rPr>
              <a:t>Analysis</a:t>
            </a:r>
            <a:r>
              <a:rPr lang="en-US" sz="2400" b="0" i="0" dirty="0">
                <a:solidFill>
                  <a:srgbClr val="000000"/>
                </a:solidFill>
                <a:effectLst/>
                <a:latin typeface="+mj-lt"/>
              </a:rPr>
              <a:t> phase, the data we collected needs to be analyzed to create a meaningful format.</a:t>
            </a:r>
            <a:endParaRPr lang="en-US" sz="2400" dirty="0">
              <a:latin typeface="+mj-lt"/>
            </a:endParaRPr>
          </a:p>
        </p:txBody>
      </p:sp>
      <p:sp>
        <p:nvSpPr>
          <p:cNvPr id="6" name="TextBox 5">
            <a:extLst>
              <a:ext uri="{FF2B5EF4-FFF2-40B4-BE49-F238E27FC236}">
                <a16:creationId xmlns:a16="http://schemas.microsoft.com/office/drawing/2014/main" id="{9A8F43A6-65E7-AB15-B9B3-DDB0BBDA985C}"/>
              </a:ext>
            </a:extLst>
          </p:cNvPr>
          <p:cNvSpPr txBox="1"/>
          <p:nvPr/>
        </p:nvSpPr>
        <p:spPr>
          <a:xfrm>
            <a:off x="395536" y="2204864"/>
            <a:ext cx="8297998" cy="830997"/>
          </a:xfrm>
          <a:prstGeom prst="rect">
            <a:avLst/>
          </a:prstGeom>
          <a:noFill/>
        </p:spPr>
        <p:txBody>
          <a:bodyPr wrap="square" rtlCol="0">
            <a:spAutoFit/>
          </a:bodyPr>
          <a:lstStyle/>
          <a:p>
            <a:pPr algn="just"/>
            <a:r>
              <a:rPr lang="en-US" sz="2400" b="1" dirty="0">
                <a:highlight>
                  <a:srgbClr val="FFFF00"/>
                </a:highlight>
                <a:latin typeface="+mj-lt"/>
                <a:cs typeface="Times New Roman" panose="02020603050405020304" pitchFamily="18" charset="0"/>
              </a:rPr>
              <a:t>Action</a:t>
            </a:r>
            <a:r>
              <a:rPr lang="en-US" sz="2400" dirty="0">
                <a:latin typeface="+mj-lt"/>
                <a:cs typeface="Times New Roman" panose="02020603050405020304" pitchFamily="18" charset="0"/>
              </a:rPr>
              <a:t>:-</a:t>
            </a:r>
            <a:r>
              <a:rPr lang="en-US" sz="2400" b="0" i="0" dirty="0">
                <a:solidFill>
                  <a:srgbClr val="000000"/>
                </a:solidFill>
                <a:effectLst/>
                <a:latin typeface="+mj-lt"/>
              </a:rPr>
              <a:t>Now that we have the final form of data we need to perform an action according to it.</a:t>
            </a:r>
            <a:endParaRPr lang="en-US" sz="2400" dirty="0">
              <a:latin typeface="+mj-lt"/>
              <a:cs typeface="Times New Roman" panose="02020603050405020304" pitchFamily="18" charset="0"/>
            </a:endParaRPr>
          </a:p>
        </p:txBody>
      </p:sp>
      <p:pic>
        <p:nvPicPr>
          <p:cNvPr id="5" name="Picture 4">
            <a:extLst>
              <a:ext uri="{FF2B5EF4-FFF2-40B4-BE49-F238E27FC236}">
                <a16:creationId xmlns:a16="http://schemas.microsoft.com/office/drawing/2014/main" id="{B7AE253A-3AF7-719E-AD7E-63F0EFA390F4}"/>
              </a:ext>
            </a:extLst>
          </p:cNvPr>
          <p:cNvPicPr>
            <a:picLocks noChangeAspect="1"/>
          </p:cNvPicPr>
          <p:nvPr/>
        </p:nvPicPr>
        <p:blipFill>
          <a:blip r:embed="rId4" cstate="print"/>
          <a:stretch>
            <a:fillRect/>
          </a:stretch>
        </p:blipFill>
        <p:spPr>
          <a:xfrm>
            <a:off x="2683454" y="3164648"/>
            <a:ext cx="3924436" cy="2295805"/>
          </a:xfrm>
          <a:prstGeom prst="rect">
            <a:avLst/>
          </a:prstGeom>
        </p:spPr>
      </p:pic>
      <p:sp>
        <p:nvSpPr>
          <p:cNvPr id="2" name="Rectangle: Rounded Corners 1">
            <a:extLst>
              <a:ext uri="{FF2B5EF4-FFF2-40B4-BE49-F238E27FC236}">
                <a16:creationId xmlns:a16="http://schemas.microsoft.com/office/drawing/2014/main" id="{1B266984-ECDC-4114-C5E8-90150DD92F77}"/>
              </a:ext>
            </a:extLst>
          </p:cNvPr>
          <p:cNvSpPr/>
          <p:nvPr/>
        </p:nvSpPr>
        <p:spPr>
          <a:xfrm>
            <a:off x="414197" y="460123"/>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Tree>
    <p:extLst>
      <p:ext uri="{BB962C8B-B14F-4D97-AF65-F5344CB8AC3E}">
        <p14:creationId xmlns:p14="http://schemas.microsoft.com/office/powerpoint/2010/main" val="1039561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DCB70C1D-8B94-A348-C4C4-11E30C36E784}"/>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F758EF8C-B14B-EC40-001F-0222CC3ABE2A}"/>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522F65E8-EEB5-CDBD-609C-6B475B1598DE}"/>
              </a:ext>
            </a:extLst>
          </p:cNvPr>
          <p:cNvSpPr/>
          <p:nvPr/>
        </p:nvSpPr>
        <p:spPr>
          <a:xfrm>
            <a:off x="370012" y="483443"/>
            <a:ext cx="7289886" cy="70255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tx1"/>
                </a:solidFill>
                <a:latin typeface="Times New Roman" pitchFamily="18" charset="0"/>
                <a:cs typeface="Times New Roman" pitchFamily="18" charset="0"/>
              </a:rPr>
              <a:t>APPLICATIONS OF IoT</a:t>
            </a:r>
          </a:p>
        </p:txBody>
      </p:sp>
      <p:pic>
        <p:nvPicPr>
          <p:cNvPr id="11" name="Picture 10">
            <a:extLst>
              <a:ext uri="{FF2B5EF4-FFF2-40B4-BE49-F238E27FC236}">
                <a16:creationId xmlns:a16="http://schemas.microsoft.com/office/drawing/2014/main" id="{2895DCC4-E0CA-EC06-726D-C35157C59F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396" y="1206083"/>
            <a:ext cx="8442076" cy="5275709"/>
          </a:xfrm>
          <a:prstGeom prst="rect">
            <a:avLst/>
          </a:prstGeom>
        </p:spPr>
      </p:pic>
    </p:spTree>
    <p:extLst>
      <p:ext uri="{BB962C8B-B14F-4D97-AF65-F5344CB8AC3E}">
        <p14:creationId xmlns:p14="http://schemas.microsoft.com/office/powerpoint/2010/main" val="2322224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818DEFB7-7DEF-67B8-3B5D-F67190CE52B4}"/>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9BE2CD73-8E04-164B-51B9-89A68AF3372A}"/>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pic>
        <p:nvPicPr>
          <p:cNvPr id="2" name="Picture 2">
            <a:extLst>
              <a:ext uri="{FF2B5EF4-FFF2-40B4-BE49-F238E27FC236}">
                <a16:creationId xmlns:a16="http://schemas.microsoft.com/office/drawing/2014/main" id="{2AEBB63E-F1A4-B962-D709-A56340D8628F}"/>
              </a:ext>
            </a:extLst>
          </p:cNvPr>
          <p:cNvPicPr>
            <a:picLocks noChangeAspect="1" noChangeArrowheads="1"/>
          </p:cNvPicPr>
          <p:nvPr/>
        </p:nvPicPr>
        <p:blipFill>
          <a:blip r:embed="rId4" cstate="print"/>
          <a:srcRect/>
          <a:stretch>
            <a:fillRect/>
          </a:stretch>
        </p:blipFill>
        <p:spPr bwMode="auto">
          <a:xfrm>
            <a:off x="395537" y="1052736"/>
            <a:ext cx="7272808" cy="4544392"/>
          </a:xfrm>
          <a:prstGeom prst="rect">
            <a:avLst/>
          </a:prstGeom>
          <a:noFill/>
          <a:ln w="9525">
            <a:noFill/>
            <a:miter lim="800000"/>
            <a:headEnd/>
            <a:tailEnd/>
          </a:ln>
        </p:spPr>
      </p:pic>
      <p:sp>
        <p:nvSpPr>
          <p:cNvPr id="4" name="Rectangle: Rounded Corners 3">
            <a:extLst>
              <a:ext uri="{FF2B5EF4-FFF2-40B4-BE49-F238E27FC236}">
                <a16:creationId xmlns:a16="http://schemas.microsoft.com/office/drawing/2014/main" id="{979A21D4-6C9C-31D0-74EA-95E69547D28C}"/>
              </a:ext>
            </a:extLst>
          </p:cNvPr>
          <p:cNvSpPr/>
          <p:nvPr/>
        </p:nvSpPr>
        <p:spPr>
          <a:xfrm>
            <a:off x="395536" y="476672"/>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Tree>
    <p:extLst>
      <p:ext uri="{BB962C8B-B14F-4D97-AF65-F5344CB8AC3E}">
        <p14:creationId xmlns:p14="http://schemas.microsoft.com/office/powerpoint/2010/main" val="3399343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F805286A-741F-619A-6960-5F01CEF457E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96B72F0-D283-25C4-894D-585DBD0BC92B}"/>
              </a:ext>
            </a:extLst>
          </p:cNvPr>
          <p:cNvSpPr/>
          <p:nvPr/>
        </p:nvSpPr>
        <p:spPr>
          <a:xfrm>
            <a:off x="7706274"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pic>
        <p:nvPicPr>
          <p:cNvPr id="2" name="Picture 2">
            <a:extLst>
              <a:ext uri="{FF2B5EF4-FFF2-40B4-BE49-F238E27FC236}">
                <a16:creationId xmlns:a16="http://schemas.microsoft.com/office/drawing/2014/main" id="{674E5E8D-D32F-395D-353E-1A17D118ED02}"/>
              </a:ext>
            </a:extLst>
          </p:cNvPr>
          <p:cNvPicPr>
            <a:picLocks noChangeAspect="1" noChangeArrowheads="1"/>
          </p:cNvPicPr>
          <p:nvPr/>
        </p:nvPicPr>
        <p:blipFill>
          <a:blip r:embed="rId4" cstate="print"/>
          <a:srcRect/>
          <a:stretch>
            <a:fillRect/>
          </a:stretch>
        </p:blipFill>
        <p:spPr bwMode="auto">
          <a:xfrm>
            <a:off x="395536" y="548680"/>
            <a:ext cx="7344816" cy="5832648"/>
          </a:xfrm>
          <a:prstGeom prst="rect">
            <a:avLst/>
          </a:prstGeom>
          <a:noFill/>
          <a:ln w="9525">
            <a:noFill/>
            <a:miter lim="800000"/>
            <a:headEnd/>
            <a:tailEnd/>
          </a:ln>
        </p:spPr>
      </p:pic>
    </p:spTree>
    <p:extLst>
      <p:ext uri="{BB962C8B-B14F-4D97-AF65-F5344CB8AC3E}">
        <p14:creationId xmlns:p14="http://schemas.microsoft.com/office/powerpoint/2010/main" val="1902480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527B9FBB-416B-E2B2-2ACC-45ABDF88DC9E}"/>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E035DB44-C404-53D0-35FC-BF094715DFB6}"/>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D6E32337-5F39-A6D5-69A1-C47E1071753A}"/>
              </a:ext>
            </a:extLst>
          </p:cNvPr>
          <p:cNvSpPr/>
          <p:nvPr/>
        </p:nvSpPr>
        <p:spPr>
          <a:xfrm>
            <a:off x="7740352"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pic>
        <p:nvPicPr>
          <p:cNvPr id="2" name="Picture 2">
            <a:extLst>
              <a:ext uri="{FF2B5EF4-FFF2-40B4-BE49-F238E27FC236}">
                <a16:creationId xmlns:a16="http://schemas.microsoft.com/office/drawing/2014/main" id="{A2830898-8BFC-D87D-C54F-7DA476C58B6B}"/>
              </a:ext>
            </a:extLst>
          </p:cNvPr>
          <p:cNvPicPr>
            <a:picLocks noChangeAspect="1" noChangeArrowheads="1"/>
          </p:cNvPicPr>
          <p:nvPr/>
        </p:nvPicPr>
        <p:blipFill>
          <a:blip r:embed="rId4" cstate="print"/>
          <a:srcRect/>
          <a:stretch>
            <a:fillRect/>
          </a:stretch>
        </p:blipFill>
        <p:spPr bwMode="auto">
          <a:xfrm>
            <a:off x="467544" y="836712"/>
            <a:ext cx="8347074" cy="4608512"/>
          </a:xfrm>
          <a:prstGeom prst="rect">
            <a:avLst/>
          </a:prstGeom>
          <a:noFill/>
          <a:ln w="9525">
            <a:noFill/>
            <a:miter lim="800000"/>
            <a:headEnd/>
            <a:tailEnd/>
          </a:ln>
        </p:spPr>
      </p:pic>
    </p:spTree>
    <p:extLst>
      <p:ext uri="{BB962C8B-B14F-4D97-AF65-F5344CB8AC3E}">
        <p14:creationId xmlns:p14="http://schemas.microsoft.com/office/powerpoint/2010/main" val="863313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A0911B77-08CE-7BBF-7341-E41E7B851AAA}"/>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DB74539B-DA20-B089-AEB6-F074D35367C7}"/>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69CEC71D-13EE-552B-1253-17E4CCC738AF}"/>
              </a:ext>
            </a:extLst>
          </p:cNvPr>
          <p:cNvSpPr/>
          <p:nvPr/>
        </p:nvSpPr>
        <p:spPr>
          <a:xfrm>
            <a:off x="395536" y="476672"/>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pic>
        <p:nvPicPr>
          <p:cNvPr id="2" name="Picture 2">
            <a:extLst>
              <a:ext uri="{FF2B5EF4-FFF2-40B4-BE49-F238E27FC236}">
                <a16:creationId xmlns:a16="http://schemas.microsoft.com/office/drawing/2014/main" id="{C3710974-9D3A-022D-490E-84F61F8C2D48}"/>
              </a:ext>
            </a:extLst>
          </p:cNvPr>
          <p:cNvPicPr>
            <a:picLocks noChangeAspect="1" noChangeArrowheads="1"/>
          </p:cNvPicPr>
          <p:nvPr/>
        </p:nvPicPr>
        <p:blipFill>
          <a:blip r:embed="rId4" cstate="print"/>
          <a:srcRect/>
          <a:stretch>
            <a:fillRect/>
          </a:stretch>
        </p:blipFill>
        <p:spPr bwMode="auto">
          <a:xfrm>
            <a:off x="395536" y="908720"/>
            <a:ext cx="7344816" cy="4680520"/>
          </a:xfrm>
          <a:prstGeom prst="rect">
            <a:avLst/>
          </a:prstGeom>
          <a:noFill/>
          <a:ln w="9525">
            <a:noFill/>
            <a:miter lim="800000"/>
            <a:headEnd/>
            <a:tailEnd/>
          </a:ln>
        </p:spPr>
      </p:pic>
    </p:spTree>
    <p:extLst>
      <p:ext uri="{BB962C8B-B14F-4D97-AF65-F5344CB8AC3E}">
        <p14:creationId xmlns:p14="http://schemas.microsoft.com/office/powerpoint/2010/main" val="192635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0DFE13F5-8F70-522E-1C11-8035D6D2DE90}"/>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191BEB56-46A1-637B-8EBB-C7CC8C898F62}"/>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BC121DA2-827E-6071-D6FE-88338F885561}"/>
              </a:ext>
            </a:extLst>
          </p:cNvPr>
          <p:cNvSpPr/>
          <p:nvPr/>
        </p:nvSpPr>
        <p:spPr>
          <a:xfrm>
            <a:off x="395536" y="476672"/>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pic>
        <p:nvPicPr>
          <p:cNvPr id="7" name="Picture 6">
            <a:extLst>
              <a:ext uri="{FF2B5EF4-FFF2-40B4-BE49-F238E27FC236}">
                <a16:creationId xmlns:a16="http://schemas.microsoft.com/office/drawing/2014/main" id="{303D0D4D-600A-5AC5-765D-E03994B833F4}"/>
              </a:ext>
            </a:extLst>
          </p:cNvPr>
          <p:cNvPicPr>
            <a:picLocks noChangeAspect="1"/>
          </p:cNvPicPr>
          <p:nvPr/>
        </p:nvPicPr>
        <p:blipFill>
          <a:blip r:embed="rId4" cstate="print"/>
          <a:stretch>
            <a:fillRect/>
          </a:stretch>
        </p:blipFill>
        <p:spPr>
          <a:xfrm>
            <a:off x="467544" y="1194216"/>
            <a:ext cx="7200800" cy="4179000"/>
          </a:xfrm>
          <a:prstGeom prst="rect">
            <a:avLst/>
          </a:prstGeom>
        </p:spPr>
      </p:pic>
    </p:spTree>
    <p:extLst>
      <p:ext uri="{BB962C8B-B14F-4D97-AF65-F5344CB8AC3E}">
        <p14:creationId xmlns:p14="http://schemas.microsoft.com/office/powerpoint/2010/main" val="1348919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EA9B6D04-E1D6-CC34-B55D-3387BA9AB076}"/>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C35D0524-5EAD-9F18-8C76-540CF412C954}"/>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056D5761-BF72-A598-FB36-1585D0C5F037}"/>
              </a:ext>
            </a:extLst>
          </p:cNvPr>
          <p:cNvSpPr/>
          <p:nvPr/>
        </p:nvSpPr>
        <p:spPr>
          <a:xfrm>
            <a:off x="395536" y="476672"/>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graphicFrame>
        <p:nvGraphicFramePr>
          <p:cNvPr id="6" name="Table 5"/>
          <p:cNvGraphicFramePr>
            <a:graphicFrameLocks noGrp="1"/>
          </p:cNvGraphicFramePr>
          <p:nvPr/>
        </p:nvGraphicFramePr>
        <p:xfrm>
          <a:off x="539552" y="1121296"/>
          <a:ext cx="7848872" cy="4419600"/>
        </p:xfrm>
        <a:graphic>
          <a:graphicData uri="http://schemas.openxmlformats.org/drawingml/2006/table">
            <a:tbl>
              <a:tblPr firstRow="1" bandRow="1">
                <a:tableStyleId>{5C22544A-7EE6-4342-B048-85BDC9FD1C3A}</a:tableStyleId>
              </a:tblPr>
              <a:tblGrid>
                <a:gridCol w="3924436">
                  <a:extLst>
                    <a:ext uri="{9D8B030D-6E8A-4147-A177-3AD203B41FA5}">
                      <a16:colId xmlns:a16="http://schemas.microsoft.com/office/drawing/2014/main" val="20000"/>
                    </a:ext>
                  </a:extLst>
                </a:gridCol>
                <a:gridCol w="3924436">
                  <a:extLst>
                    <a:ext uri="{9D8B030D-6E8A-4147-A177-3AD203B41FA5}">
                      <a16:colId xmlns:a16="http://schemas.microsoft.com/office/drawing/2014/main" val="20001"/>
                    </a:ext>
                  </a:extLst>
                </a:gridCol>
              </a:tblGrid>
              <a:tr h="5373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Internet</a:t>
                      </a:r>
                      <a:r>
                        <a:rPr lang="en-US" baseline="0" dirty="0"/>
                        <a:t> Phase</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Defination</a:t>
                      </a:r>
                      <a:endParaRPr lang="en-US" dirty="0"/>
                    </a:p>
                    <a:p>
                      <a:endParaRPr lang="en-US" dirty="0"/>
                    </a:p>
                  </a:txBody>
                  <a:tcPr/>
                </a:tc>
                <a:extLst>
                  <a:ext uri="{0D108BD9-81ED-4DB2-BD59-A6C34878D82A}">
                    <a16:rowId xmlns:a16="http://schemas.microsoft.com/office/drawing/2014/main" val="10000"/>
                  </a:ext>
                </a:extLst>
              </a:tr>
              <a:tr h="671715">
                <a:tc>
                  <a:txBody>
                    <a:bodyPr/>
                    <a:lstStyle/>
                    <a:p>
                      <a:r>
                        <a:rPr lang="en-US" sz="1400" dirty="0">
                          <a:solidFill>
                            <a:srgbClr val="273239"/>
                          </a:solidFill>
                        </a:rPr>
                        <a:t>Connectivity</a:t>
                      </a:r>
                    </a:p>
                    <a:p>
                      <a:r>
                        <a:rPr lang="en-US" sz="1400" dirty="0">
                          <a:solidFill>
                            <a:srgbClr val="273239"/>
                          </a:solidFill>
                        </a:rPr>
                        <a:t>(Digitize</a:t>
                      </a:r>
                      <a:r>
                        <a:rPr lang="en-US" sz="1400" baseline="0" dirty="0">
                          <a:solidFill>
                            <a:srgbClr val="273239"/>
                          </a:solidFill>
                        </a:rPr>
                        <a:t> access)</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phase connected people to email, web</a:t>
                      </a:r>
                      <a:r>
                        <a:rPr lang="en-US" sz="1400" baseline="0" dirty="0"/>
                        <a:t> </a:t>
                      </a:r>
                      <a:r>
                        <a:rPr lang="en-US" sz="1400" dirty="0"/>
                        <a:t>services, and search so that information</a:t>
                      </a:r>
                      <a:r>
                        <a:rPr lang="en-US" sz="1400" baseline="0" dirty="0"/>
                        <a:t> is easily accessed.</a:t>
                      </a:r>
                      <a:endParaRPr lang="en-US" sz="1400" dirty="0"/>
                    </a:p>
                  </a:txBody>
                  <a:tcPr/>
                </a:tc>
                <a:extLst>
                  <a:ext uri="{0D108BD9-81ED-4DB2-BD59-A6C34878D82A}">
                    <a16:rowId xmlns:a16="http://schemas.microsoft.com/office/drawing/2014/main" val="10001"/>
                  </a:ext>
                </a:extLst>
              </a:tr>
              <a:tr h="793284">
                <a:tc>
                  <a:txBody>
                    <a:bodyPr/>
                    <a:lstStyle/>
                    <a:p>
                      <a:r>
                        <a:rPr lang="en-US" sz="1400" dirty="0">
                          <a:solidFill>
                            <a:srgbClr val="273239"/>
                          </a:solidFill>
                        </a:rPr>
                        <a:t>Networked Economy</a:t>
                      </a:r>
                    </a:p>
                    <a:p>
                      <a:r>
                        <a:rPr lang="en-US" sz="1400" dirty="0">
                          <a:solidFill>
                            <a:srgbClr val="273239"/>
                          </a:solidFill>
                        </a:rPr>
                        <a:t>(Digitize</a:t>
                      </a:r>
                      <a:r>
                        <a:rPr lang="en-US" sz="1400" baseline="0" dirty="0">
                          <a:solidFill>
                            <a:srgbClr val="273239"/>
                          </a:solidFill>
                        </a:rPr>
                        <a:t> business)</a:t>
                      </a:r>
                      <a:endParaRPr lang="en-US" sz="1400" dirty="0"/>
                    </a:p>
                    <a:p>
                      <a:endParaRPr lang="en-US" dirty="0"/>
                    </a:p>
                  </a:txBody>
                  <a:tcPr/>
                </a:tc>
                <a:tc>
                  <a:txBody>
                    <a:bodyPr/>
                    <a:lstStyle/>
                    <a:p>
                      <a:r>
                        <a:rPr lang="en-US" sz="1400" dirty="0">
                          <a:solidFill>
                            <a:srgbClr val="273239"/>
                          </a:solidFill>
                        </a:rPr>
                        <a:t>This phase enabled e-commerce and supply chain enhancements along with collaborative engagement to drive increased efficiency in business processes.</a:t>
                      </a:r>
                      <a:endParaRPr lang="en-US" sz="1400" dirty="0"/>
                    </a:p>
                  </a:txBody>
                  <a:tcPr/>
                </a:tc>
                <a:extLst>
                  <a:ext uri="{0D108BD9-81ED-4DB2-BD59-A6C34878D82A}">
                    <a16:rowId xmlns:a16="http://schemas.microsoft.com/office/drawing/2014/main" val="10002"/>
                  </a:ext>
                </a:extLst>
              </a:tr>
              <a:tr h="972412">
                <a:tc>
                  <a:txBody>
                    <a:bodyPr/>
                    <a:lstStyle/>
                    <a:p>
                      <a:r>
                        <a:rPr lang="en-US" sz="1400" dirty="0">
                          <a:solidFill>
                            <a:srgbClr val="273239"/>
                          </a:solidFill>
                        </a:rPr>
                        <a:t>Immersive Experience</a:t>
                      </a:r>
                    </a:p>
                    <a:p>
                      <a:r>
                        <a:rPr lang="en-US" sz="1400" dirty="0">
                          <a:solidFill>
                            <a:srgbClr val="273239"/>
                          </a:solidFill>
                        </a:rPr>
                        <a:t>(Digitize</a:t>
                      </a:r>
                      <a:r>
                        <a:rPr lang="en-US" sz="1400" baseline="0" dirty="0">
                          <a:solidFill>
                            <a:srgbClr val="273239"/>
                          </a:solidFill>
                        </a:rPr>
                        <a:t> interactions)</a:t>
                      </a:r>
                      <a:endParaRPr lang="en-US" sz="1400" dirty="0"/>
                    </a:p>
                    <a:p>
                      <a:endParaRPr lang="en-US" dirty="0"/>
                    </a:p>
                  </a:txBody>
                  <a:tcPr/>
                </a:tc>
                <a:tc>
                  <a:txBody>
                    <a:bodyPr/>
                    <a:lstStyle/>
                    <a:p>
                      <a:r>
                        <a:rPr lang="en-US" sz="1400" dirty="0">
                          <a:solidFill>
                            <a:srgbClr val="273239"/>
                          </a:solidFill>
                        </a:rPr>
                        <a:t>This phase extended the Internet experience to encompass widespread video and social media while always being</a:t>
                      </a:r>
                      <a:r>
                        <a:rPr lang="en-US" sz="1400" baseline="0" dirty="0">
                          <a:solidFill>
                            <a:srgbClr val="273239"/>
                          </a:solidFill>
                        </a:rPr>
                        <a:t> connected through mobility. More and more applications are moved into the cloud.</a:t>
                      </a:r>
                      <a:endParaRPr lang="en-US" sz="1400" dirty="0"/>
                    </a:p>
                  </a:txBody>
                  <a:tcPr/>
                </a:tc>
                <a:extLst>
                  <a:ext uri="{0D108BD9-81ED-4DB2-BD59-A6C34878D82A}">
                    <a16:rowId xmlns:a16="http://schemas.microsoft.com/office/drawing/2014/main" val="10003"/>
                  </a:ext>
                </a:extLst>
              </a:tr>
              <a:tr h="793284">
                <a:tc>
                  <a:txBody>
                    <a:bodyPr/>
                    <a:lstStyle/>
                    <a:p>
                      <a:r>
                        <a:rPr lang="en-US" sz="1400" dirty="0">
                          <a:solidFill>
                            <a:srgbClr val="273239"/>
                          </a:solidFill>
                        </a:rPr>
                        <a:t>Internet of Things</a:t>
                      </a:r>
                    </a:p>
                    <a:p>
                      <a:r>
                        <a:rPr lang="en-US" sz="1400" dirty="0">
                          <a:solidFill>
                            <a:srgbClr val="273239"/>
                          </a:solidFill>
                        </a:rPr>
                        <a:t>(Digitize</a:t>
                      </a:r>
                      <a:r>
                        <a:rPr lang="en-US" sz="1400" baseline="0" dirty="0">
                          <a:solidFill>
                            <a:srgbClr val="273239"/>
                          </a:solidFill>
                        </a:rPr>
                        <a:t>  the world)</a:t>
                      </a:r>
                      <a:endParaRPr lang="en-US" sz="1400" dirty="0"/>
                    </a:p>
                    <a:p>
                      <a:endParaRPr lang="en-US" dirty="0"/>
                    </a:p>
                  </a:txBody>
                  <a:tcPr/>
                </a:tc>
                <a:tc>
                  <a:txBody>
                    <a:bodyPr/>
                    <a:lstStyle/>
                    <a:p>
                      <a:r>
                        <a:rPr lang="en-US" sz="1400" dirty="0">
                          <a:solidFill>
                            <a:srgbClr val="273239"/>
                          </a:solidFill>
                        </a:rPr>
                        <a:t>This phase is adding connectivity to objects and machines in the world around us to enable new services  and experiences.</a:t>
                      </a:r>
                      <a:r>
                        <a:rPr lang="en-US" sz="1400" baseline="0" dirty="0">
                          <a:solidFill>
                            <a:srgbClr val="273239"/>
                          </a:solidFill>
                        </a:rPr>
                        <a:t> It is connecting the unconnected.</a:t>
                      </a:r>
                      <a:endParaRPr lang="en-US" sz="1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994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A522A-EAC9-261A-0613-064EB2A959E7}"/>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2F38DD9-2E95-B1CC-ABF7-8EDAD316F4D6}"/>
              </a:ext>
            </a:extLst>
          </p:cNvPr>
          <p:cNvSpPr/>
          <p:nvPr/>
        </p:nvSpPr>
        <p:spPr>
          <a:xfrm>
            <a:off x="395536" y="1589020"/>
            <a:ext cx="6984776" cy="5232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dirty="0">
                <a:solidFill>
                  <a:schemeClr val="tx1"/>
                </a:solidFill>
                <a:latin typeface="Times New Roman" pitchFamily="18" charset="0"/>
                <a:cs typeface="Times New Roman" pitchFamily="18" charset="0"/>
              </a:rPr>
              <a:t>UNIT – 1 :- FUNDAMENTALS OF IoT</a:t>
            </a:r>
            <a:endParaRPr lang="en-US" sz="2400" dirty="0">
              <a:solidFill>
                <a:schemeClr val="tx1"/>
              </a:solidFill>
            </a:endParaRPr>
          </a:p>
        </p:txBody>
      </p:sp>
      <p:sp>
        <p:nvSpPr>
          <p:cNvPr id="4" name="Rectangle 3">
            <a:extLst>
              <a:ext uri="{FF2B5EF4-FFF2-40B4-BE49-F238E27FC236}">
                <a16:creationId xmlns:a16="http://schemas.microsoft.com/office/drawing/2014/main" id="{57DE8BDB-35EA-CC3D-D28B-0ACCECB0EDB2}"/>
              </a:ext>
            </a:extLst>
          </p:cNvPr>
          <p:cNvSpPr/>
          <p:nvPr/>
        </p:nvSpPr>
        <p:spPr>
          <a:xfrm>
            <a:off x="683568" y="764704"/>
            <a:ext cx="7416823"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dirty="0">
                <a:ln/>
                <a:solidFill>
                  <a:srgbClr val="FF0000"/>
                </a:solidFill>
              </a:rPr>
              <a:t>Internet of Things(IoT) - Syllabus</a:t>
            </a:r>
          </a:p>
        </p:txBody>
      </p:sp>
      <p:sp>
        <p:nvSpPr>
          <p:cNvPr id="5" name="TextBox 4">
            <a:extLst>
              <a:ext uri="{FF2B5EF4-FFF2-40B4-BE49-F238E27FC236}">
                <a16:creationId xmlns:a16="http://schemas.microsoft.com/office/drawing/2014/main" id="{14DC07AE-E84C-0718-0F2D-3D289E1BAF37}"/>
              </a:ext>
            </a:extLst>
          </p:cNvPr>
          <p:cNvSpPr txBox="1"/>
          <p:nvPr/>
        </p:nvSpPr>
        <p:spPr>
          <a:xfrm>
            <a:off x="395536" y="2060848"/>
            <a:ext cx="8316924" cy="3416320"/>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Evolution of Internet of Things, Enabling Technologies, IoT Architectures, oneM2M, IoT World Forum (IoT-WF) and Alternative IoT models, Simplified IoT Architecture and Core IoT Functional Stack, Fog, Edge and Cloud in IoT, Functional blocks of an IoT ecosystem, Sensors, Actuators, &amp; Smart Objects.</a:t>
            </a:r>
          </a:p>
          <a:p>
            <a:pPr algn="just"/>
            <a:endParaRPr lang="en-IN"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IoT </a:t>
            </a:r>
            <a:r>
              <a:rPr lang="en-US" sz="2400" b="1" dirty="0" err="1">
                <a:latin typeface="Times New Roman" pitchFamily="18" charset="0"/>
                <a:cs typeface="Times New Roman" pitchFamily="18" charset="0"/>
              </a:rPr>
              <a:t>Platfortri</a:t>
            </a:r>
            <a:r>
              <a:rPr lang="en-US" sz="2400" b="1" dirty="0">
                <a:latin typeface="Times New Roman" pitchFamily="18" charset="0"/>
                <a:cs typeface="Times New Roman" pitchFamily="18" charset="0"/>
              </a:rPr>
              <a:t> overview: </a:t>
            </a:r>
            <a:r>
              <a:rPr lang="en-US" sz="2400" dirty="0">
                <a:latin typeface="Times New Roman" pitchFamily="18" charset="0"/>
                <a:cs typeface="Times New Roman" pitchFamily="18" charset="0"/>
              </a:rPr>
              <a:t>Overview of IoT supported Hardware platforms such as: ARM Cortex Processors, Arduino and Intel Galileo boards.</a:t>
            </a:r>
            <a:endParaRPr lang="en-US" sz="2000" dirty="0"/>
          </a:p>
        </p:txBody>
      </p:sp>
      <p:sp>
        <p:nvSpPr>
          <p:cNvPr id="6" name="TextBox 10">
            <a:extLst>
              <a:ext uri="{FF2B5EF4-FFF2-40B4-BE49-F238E27FC236}">
                <a16:creationId xmlns:a16="http://schemas.microsoft.com/office/drawing/2014/main" id="{EE22F238-1EB7-8FF6-F7B7-2EEC00F600C7}"/>
              </a:ext>
            </a:extLst>
          </p:cNvPr>
          <p:cNvSpPr txBox="1"/>
          <p:nvPr/>
        </p:nvSpPr>
        <p:spPr>
          <a:xfrm>
            <a:off x="395536" y="5470048"/>
            <a:ext cx="2376264" cy="1246495"/>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Fundamentals Of  IoT</a:t>
            </a:r>
          </a:p>
          <a:p>
            <a:r>
              <a:rPr lang="en-US" sz="1600" dirty="0">
                <a:latin typeface="Cambria" pitchFamily="18" charset="0"/>
                <a:ea typeface="Cambria" pitchFamily="18" charset="0"/>
              </a:rPr>
              <a:t>Branch: CSM</a:t>
            </a:r>
          </a:p>
          <a:p>
            <a:r>
              <a:rPr lang="en-US" sz="1600" dirty="0">
                <a:latin typeface="Cambria" pitchFamily="18" charset="0"/>
                <a:ea typeface="Cambria" pitchFamily="18" charset="0"/>
              </a:rPr>
              <a:t>Semester: III-II</a:t>
            </a:r>
            <a:endParaRPr lang="en-IN" sz="1600" dirty="0">
              <a:latin typeface="Cambria" pitchFamily="18" charset="0"/>
              <a:ea typeface="Cambria" pitchFamily="18" charset="0"/>
            </a:endParaRPr>
          </a:p>
          <a:p>
            <a:pPr fontAlgn="base">
              <a:spcBef>
                <a:spcPct val="0"/>
              </a:spcBef>
              <a:spcAft>
                <a:spcPct val="0"/>
              </a:spcAft>
            </a:pPr>
            <a:endPar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endParaRPr>
          </a:p>
        </p:txBody>
      </p:sp>
    </p:spTree>
    <p:extLst>
      <p:ext uri="{BB962C8B-B14F-4D97-AF65-F5344CB8AC3E}">
        <p14:creationId xmlns:p14="http://schemas.microsoft.com/office/powerpoint/2010/main" val="4127667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DA4BDE12-DC8B-54AB-8368-9F175A82D33A}"/>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C689A8A9-89BA-E96E-F956-F647136C6F6E}"/>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D8422A67-3E22-2438-4192-7F943A9FB022}"/>
              </a:ext>
            </a:extLst>
          </p:cNvPr>
          <p:cNvSpPr/>
          <p:nvPr/>
        </p:nvSpPr>
        <p:spPr>
          <a:xfrm>
            <a:off x="395536" y="476672"/>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4" name="TextBox 3">
            <a:extLst>
              <a:ext uri="{FF2B5EF4-FFF2-40B4-BE49-F238E27FC236}">
                <a16:creationId xmlns:a16="http://schemas.microsoft.com/office/drawing/2014/main" id="{2B13EA51-2945-9832-7A94-4748DF102F16}"/>
              </a:ext>
            </a:extLst>
          </p:cNvPr>
          <p:cNvSpPr txBox="1"/>
          <p:nvPr/>
        </p:nvSpPr>
        <p:spPr>
          <a:xfrm>
            <a:off x="306450" y="1052736"/>
            <a:ext cx="7361894" cy="307777"/>
          </a:xfrm>
          <a:prstGeom prst="rect">
            <a:avLst/>
          </a:prstGeom>
          <a:noFill/>
        </p:spPr>
        <p:txBody>
          <a:bodyPr wrap="square" rtlCol="0">
            <a:spAutoFit/>
          </a:bodyPr>
          <a:lstStyle/>
          <a:p>
            <a:pPr algn="just"/>
            <a:r>
              <a:rPr lang="en-US" sz="1400" b="0" i="0" dirty="0">
                <a:solidFill>
                  <a:srgbClr val="000000"/>
                </a:solidFill>
                <a:effectLst/>
                <a:latin typeface="+mj-lt"/>
              </a:rPr>
              <a:t>.</a:t>
            </a:r>
            <a:endParaRPr lang="en-US" sz="1400" dirty="0">
              <a:latin typeface="+mj-lt"/>
            </a:endParaRPr>
          </a:p>
        </p:txBody>
      </p:sp>
      <p:sp>
        <p:nvSpPr>
          <p:cNvPr id="5" name="Rectangle 4"/>
          <p:cNvSpPr/>
          <p:nvPr/>
        </p:nvSpPr>
        <p:spPr>
          <a:xfrm>
            <a:off x="395536" y="1052736"/>
            <a:ext cx="7704856" cy="4472492"/>
          </a:xfrm>
          <a:prstGeom prst="rect">
            <a:avLst/>
          </a:prstGeom>
        </p:spPr>
        <p:txBody>
          <a:bodyPr wrap="square">
            <a:spAutoFit/>
          </a:bodyPr>
          <a:lstStyle/>
          <a:p>
            <a:pPr algn="just"/>
            <a:r>
              <a:rPr lang="en-US" u="sng" dirty="0">
                <a:solidFill>
                  <a:srgbClr val="273239"/>
                </a:solidFill>
              </a:rPr>
              <a:t>1.1960s- 1970s: Early beginnings:</a:t>
            </a:r>
          </a:p>
          <a:p>
            <a:pPr algn="just"/>
            <a:r>
              <a:rPr lang="en-US" dirty="0">
                <a:solidFill>
                  <a:srgbClr val="273239"/>
                </a:solidFill>
              </a:rPr>
              <a:t>              The concept of interconnected devices emerged with early computer networks like ARPANET. While these networks weren’t “things” as we think of them today, they laid the foundation for connecting devices over large distances.</a:t>
            </a:r>
          </a:p>
          <a:p>
            <a:pPr algn="just"/>
            <a:r>
              <a:rPr lang="en-US" u="sng" dirty="0">
                <a:solidFill>
                  <a:srgbClr val="273239"/>
                </a:solidFill>
              </a:rPr>
              <a:t>2.1980s- 1990s: Conceptualization and first </a:t>
            </a:r>
            <a:r>
              <a:rPr lang="en-US" u="sng" dirty="0" err="1">
                <a:solidFill>
                  <a:srgbClr val="273239"/>
                </a:solidFill>
              </a:rPr>
              <a:t>IoT</a:t>
            </a:r>
            <a:r>
              <a:rPr lang="en-US" u="sng" dirty="0">
                <a:solidFill>
                  <a:srgbClr val="273239"/>
                </a:solidFill>
              </a:rPr>
              <a:t> –like devices:</a:t>
            </a:r>
          </a:p>
          <a:p>
            <a:pPr algn="just"/>
            <a:r>
              <a:rPr lang="en-US" dirty="0">
                <a:solidFill>
                  <a:srgbClr val="273239"/>
                </a:solidFill>
              </a:rPr>
              <a:t>              As computers became smaller and cheaper, researchers began exploring ways to connect devices outside of standard computers. A notable early example is the “Coke Machine” at Carnegie Mellon University, which became the first internet-connected appliance, allowing users to check if drinks were available and cold.</a:t>
            </a:r>
          </a:p>
          <a:p>
            <a:pPr algn="just"/>
            <a:r>
              <a:rPr lang="en-US" u="sng" dirty="0">
                <a:solidFill>
                  <a:srgbClr val="273239"/>
                </a:solidFill>
              </a:rPr>
              <a:t>3.Late 1990s: </a:t>
            </a:r>
            <a:r>
              <a:rPr lang="en-US" u="sng" dirty="0" err="1">
                <a:solidFill>
                  <a:srgbClr val="273239"/>
                </a:solidFill>
              </a:rPr>
              <a:t>IoT</a:t>
            </a:r>
            <a:r>
              <a:rPr lang="en-US" u="sng" dirty="0">
                <a:solidFill>
                  <a:srgbClr val="273239"/>
                </a:solidFill>
              </a:rPr>
              <a:t>  Concept emerges:</a:t>
            </a:r>
          </a:p>
          <a:p>
            <a:pPr algn="just"/>
            <a:r>
              <a:rPr lang="en-US" dirty="0">
                <a:solidFill>
                  <a:srgbClr val="273239"/>
                </a:solidFill>
              </a:rPr>
              <a:t>              The term “Internet of things” was coined by “Kelvin Ashton” in 1999 while </a:t>
            </a:r>
            <a:r>
              <a:rPr lang="en-US" sz="1600" dirty="0">
                <a:solidFill>
                  <a:srgbClr val="273239"/>
                </a:solidFill>
              </a:rPr>
              <a:t>working</a:t>
            </a:r>
            <a:r>
              <a:rPr lang="en-US" dirty="0">
                <a:solidFill>
                  <a:srgbClr val="273239"/>
                </a:solidFill>
              </a:rPr>
              <a:t> on RFID(Radio Frequency identification) for supply chain optimization. The concept began to hold with RFID being used in logistics and inventory tracking, showing that everyday objects could communicate also.</a:t>
            </a:r>
          </a:p>
          <a:p>
            <a:pPr algn="just"/>
            <a:endParaRPr lang="en-US" sz="1600" dirty="0">
              <a:solidFill>
                <a:srgbClr val="273239"/>
              </a:solidFill>
            </a:endParaRPr>
          </a:p>
        </p:txBody>
      </p:sp>
    </p:spTree>
    <p:extLst>
      <p:ext uri="{BB962C8B-B14F-4D97-AF65-F5344CB8AC3E}">
        <p14:creationId xmlns:p14="http://schemas.microsoft.com/office/powerpoint/2010/main" val="162038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DA4BDE12-DC8B-54AB-8368-9F175A82D33A}"/>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C689A8A9-89BA-E96E-F956-F647136C6F6E}"/>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D8422A67-3E22-2438-4192-7F943A9FB022}"/>
              </a:ext>
            </a:extLst>
          </p:cNvPr>
          <p:cNvSpPr/>
          <p:nvPr/>
        </p:nvSpPr>
        <p:spPr>
          <a:xfrm>
            <a:off x="395536" y="476672"/>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4" name="TextBox 3">
            <a:extLst>
              <a:ext uri="{FF2B5EF4-FFF2-40B4-BE49-F238E27FC236}">
                <a16:creationId xmlns:a16="http://schemas.microsoft.com/office/drawing/2014/main" id="{2B13EA51-2945-9832-7A94-4748DF102F16}"/>
              </a:ext>
            </a:extLst>
          </p:cNvPr>
          <p:cNvSpPr txBox="1"/>
          <p:nvPr/>
        </p:nvSpPr>
        <p:spPr>
          <a:xfrm>
            <a:off x="306450" y="1052736"/>
            <a:ext cx="7361894" cy="307777"/>
          </a:xfrm>
          <a:prstGeom prst="rect">
            <a:avLst/>
          </a:prstGeom>
          <a:noFill/>
        </p:spPr>
        <p:txBody>
          <a:bodyPr wrap="square" rtlCol="0">
            <a:spAutoFit/>
          </a:bodyPr>
          <a:lstStyle/>
          <a:p>
            <a:pPr algn="just"/>
            <a:r>
              <a:rPr lang="en-US" sz="1400" b="0" i="0" dirty="0">
                <a:solidFill>
                  <a:srgbClr val="000000"/>
                </a:solidFill>
                <a:effectLst/>
                <a:latin typeface="+mj-lt"/>
              </a:rPr>
              <a:t>.</a:t>
            </a:r>
            <a:endParaRPr lang="en-US" sz="1400" dirty="0">
              <a:latin typeface="+mj-lt"/>
            </a:endParaRPr>
          </a:p>
        </p:txBody>
      </p:sp>
      <p:sp>
        <p:nvSpPr>
          <p:cNvPr id="5" name="Rectangle 4"/>
          <p:cNvSpPr/>
          <p:nvPr/>
        </p:nvSpPr>
        <p:spPr>
          <a:xfrm>
            <a:off x="467544" y="1700808"/>
            <a:ext cx="7920880" cy="3816429"/>
          </a:xfrm>
          <a:prstGeom prst="rect">
            <a:avLst/>
          </a:prstGeom>
        </p:spPr>
        <p:txBody>
          <a:bodyPr wrap="square">
            <a:spAutoFit/>
          </a:bodyPr>
          <a:lstStyle/>
          <a:p>
            <a:pPr algn="just"/>
            <a:r>
              <a:rPr lang="en-US" sz="1600" u="sng" dirty="0">
                <a:solidFill>
                  <a:srgbClr val="273239"/>
                </a:solidFill>
              </a:rPr>
              <a:t>4.2000s: Expansion of wireless and mobile technologies:</a:t>
            </a:r>
          </a:p>
          <a:p>
            <a:pPr algn="just"/>
            <a:r>
              <a:rPr lang="en-US" sz="1600" dirty="0">
                <a:solidFill>
                  <a:srgbClr val="273239"/>
                </a:solidFill>
              </a:rPr>
              <a:t>              Wireless technologies like Wi-Fi, </a:t>
            </a:r>
            <a:r>
              <a:rPr lang="en-US" sz="1600" dirty="0" err="1">
                <a:solidFill>
                  <a:srgbClr val="273239"/>
                </a:solidFill>
              </a:rPr>
              <a:t>bluetooth</a:t>
            </a:r>
            <a:r>
              <a:rPr lang="en-US" sz="1600" dirty="0">
                <a:solidFill>
                  <a:srgbClr val="273239"/>
                </a:solidFill>
              </a:rPr>
              <a:t> and mobile internet networks became mainstream, making it easier for devices to stay connected. The growth of smart phones and improvements in microprocessors also allowed more compact, connected devices.</a:t>
            </a:r>
          </a:p>
          <a:p>
            <a:pPr algn="just"/>
            <a:r>
              <a:rPr lang="en-US" sz="1600" u="sng" dirty="0">
                <a:solidFill>
                  <a:srgbClr val="273239"/>
                </a:solidFill>
              </a:rPr>
              <a:t>5.2010s: </a:t>
            </a:r>
            <a:r>
              <a:rPr lang="en-US" sz="1600" u="sng" dirty="0" err="1">
                <a:solidFill>
                  <a:srgbClr val="273239"/>
                </a:solidFill>
              </a:rPr>
              <a:t>IoT</a:t>
            </a:r>
            <a:r>
              <a:rPr lang="en-US" sz="1600" u="sng" dirty="0">
                <a:solidFill>
                  <a:srgbClr val="273239"/>
                </a:solidFill>
              </a:rPr>
              <a:t> becomes mainstream:</a:t>
            </a:r>
          </a:p>
          <a:p>
            <a:pPr algn="just"/>
            <a:r>
              <a:rPr lang="en-US" sz="1600" dirty="0">
                <a:solidFill>
                  <a:srgbClr val="273239"/>
                </a:solidFill>
              </a:rPr>
              <a:t>              With cloud computing, big data and 4G networks, </a:t>
            </a:r>
            <a:r>
              <a:rPr lang="en-US" sz="1600" dirty="0" err="1">
                <a:solidFill>
                  <a:srgbClr val="273239"/>
                </a:solidFill>
              </a:rPr>
              <a:t>IoT</a:t>
            </a:r>
            <a:r>
              <a:rPr lang="en-US" sz="1600" dirty="0">
                <a:solidFill>
                  <a:srgbClr val="273239"/>
                </a:solidFill>
              </a:rPr>
              <a:t> began expanding rapidly. Companies launched “smart homes” that connected to the internet.  IoT also started seeing industrial applications for monitoring, automation, and predictive maintenance, leading to terms like Industrial IoT (IIOT) .</a:t>
            </a:r>
          </a:p>
          <a:p>
            <a:pPr algn="just"/>
            <a:r>
              <a:rPr lang="en-US" sz="1600" u="sng" dirty="0">
                <a:solidFill>
                  <a:srgbClr val="273239"/>
                </a:solidFill>
              </a:rPr>
              <a:t>6.2020s: The era of 5G and edge computing:</a:t>
            </a:r>
          </a:p>
          <a:p>
            <a:pPr algn="just"/>
            <a:r>
              <a:rPr lang="en-US" sz="1600" dirty="0">
                <a:solidFill>
                  <a:srgbClr val="273239"/>
                </a:solidFill>
              </a:rPr>
              <a:t>              The rollout of “5G networks” significantly increased data transfer speeds and reduced latency, allowing more real-time applications such as autonomous vehicles and telemedicine. “Edge computing” also emerged, allowing data processing closer  to devices to minimize delays and increase efficiency </a:t>
            </a:r>
            <a:r>
              <a:rPr lang="en-US" dirty="0">
                <a:solidFill>
                  <a:srgbClr val="273239"/>
                </a:solidFill>
              </a:rPr>
              <a:t>.</a:t>
            </a:r>
          </a:p>
          <a:p>
            <a:pPr algn="just"/>
            <a:endParaRPr lang="en-US" sz="1600" dirty="0">
              <a:solidFill>
                <a:srgbClr val="273239"/>
              </a:solidFill>
            </a:endParaRPr>
          </a:p>
        </p:txBody>
      </p:sp>
    </p:spTree>
    <p:extLst>
      <p:ext uri="{BB962C8B-B14F-4D97-AF65-F5344CB8AC3E}">
        <p14:creationId xmlns:p14="http://schemas.microsoft.com/office/powerpoint/2010/main" val="1620388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ACF72F91-FF2E-C87A-F890-CFC5CA91D004}"/>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E4ED4448-11CA-2205-BA25-466B4AA22D4D}"/>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9615C09B-7597-B657-77B9-E758BC80D9CF}"/>
              </a:ext>
            </a:extLst>
          </p:cNvPr>
          <p:cNvSpPr/>
          <p:nvPr/>
        </p:nvSpPr>
        <p:spPr>
          <a:xfrm>
            <a:off x="1691680" y="764704"/>
            <a:ext cx="5489686" cy="7200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tx1"/>
                </a:solidFill>
                <a:latin typeface="Times New Roman" pitchFamily="18" charset="0"/>
                <a:cs typeface="Times New Roman" pitchFamily="18" charset="0"/>
              </a:rPr>
              <a:t>IoT ENABLING TECHNOLOGIES</a:t>
            </a:r>
          </a:p>
        </p:txBody>
      </p:sp>
      <p:pic>
        <p:nvPicPr>
          <p:cNvPr id="6" name="Picture 5">
            <a:extLst>
              <a:ext uri="{FF2B5EF4-FFF2-40B4-BE49-F238E27FC236}">
                <a16:creationId xmlns:a16="http://schemas.microsoft.com/office/drawing/2014/main" id="{8720C0CD-A35E-F55A-2BAF-0C9B28E350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2026091"/>
            <a:ext cx="7416824" cy="3419133"/>
          </a:xfrm>
          <a:prstGeom prst="rect">
            <a:avLst/>
          </a:prstGeom>
        </p:spPr>
      </p:pic>
      <p:sp>
        <p:nvSpPr>
          <p:cNvPr id="8" name="TextBox 7">
            <a:extLst>
              <a:ext uri="{FF2B5EF4-FFF2-40B4-BE49-F238E27FC236}">
                <a16:creationId xmlns:a16="http://schemas.microsoft.com/office/drawing/2014/main" id="{A0259D97-2BBB-6E31-32F1-449DB2D6255A}"/>
              </a:ext>
            </a:extLst>
          </p:cNvPr>
          <p:cNvSpPr txBox="1"/>
          <p:nvPr/>
        </p:nvSpPr>
        <p:spPr>
          <a:xfrm>
            <a:off x="635157" y="1656759"/>
            <a:ext cx="6395146" cy="369332"/>
          </a:xfrm>
          <a:prstGeom prst="rect">
            <a:avLst/>
          </a:prstGeom>
          <a:noFill/>
        </p:spPr>
        <p:txBody>
          <a:bodyPr wrap="square">
            <a:spAutoFit/>
          </a:bodyPr>
          <a:lstStyle/>
          <a:p>
            <a:r>
              <a:rPr lang="en-US" b="1" i="0" dirty="0">
                <a:solidFill>
                  <a:srgbClr val="273239"/>
                </a:solidFill>
                <a:effectLst/>
                <a:latin typeface="Nunito" panose="020F0502020204030204" pitchFamily="2" charset="0"/>
              </a:rPr>
              <a:t>IoT(internet of things) enabling technologies are </a:t>
            </a:r>
            <a:endParaRPr lang="en-US" dirty="0"/>
          </a:p>
        </p:txBody>
      </p:sp>
    </p:spTree>
    <p:extLst>
      <p:ext uri="{BB962C8B-B14F-4D97-AF65-F5344CB8AC3E}">
        <p14:creationId xmlns:p14="http://schemas.microsoft.com/office/powerpoint/2010/main" val="261033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829259EC-229C-CA6D-F30A-7B4301785E21}"/>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8A1F5331-41CA-319F-2F40-AF7EDA68DD61}"/>
              </a:ext>
            </a:extLst>
          </p:cNvPr>
          <p:cNvSpPr txBox="1"/>
          <p:nvPr/>
        </p:nvSpPr>
        <p:spPr>
          <a:xfrm>
            <a:off x="-4801" y="5937672"/>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06AD85DE-E383-CBA5-3F87-BC925C5E8AAF}"/>
              </a:ext>
            </a:extLst>
          </p:cNvPr>
          <p:cNvSpPr/>
          <p:nvPr/>
        </p:nvSpPr>
        <p:spPr>
          <a:xfrm>
            <a:off x="611560" y="620688"/>
            <a:ext cx="6336704" cy="8309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i="0" dirty="0">
                <a:solidFill>
                  <a:srgbClr val="273239"/>
                </a:solidFill>
                <a:effectLst/>
                <a:latin typeface="Nunito" pitchFamily="2" charset="0"/>
              </a:rPr>
              <a:t> 1. WIRELESS SENSOR NETWORK(WSN)</a:t>
            </a:r>
            <a:endParaRPr lang="en-US" sz="2400" b="1" dirty="0">
              <a:solidFill>
                <a:schemeClr val="tx1"/>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C94D6243-98BB-4500-ACBD-35EAD6E96883}"/>
              </a:ext>
            </a:extLst>
          </p:cNvPr>
          <p:cNvSpPr txBox="1"/>
          <p:nvPr/>
        </p:nvSpPr>
        <p:spPr>
          <a:xfrm>
            <a:off x="486222" y="1628800"/>
            <a:ext cx="8171556" cy="3970318"/>
          </a:xfrm>
          <a:prstGeom prst="rect">
            <a:avLst/>
          </a:prstGeom>
          <a:noFill/>
        </p:spPr>
        <p:txBody>
          <a:bodyPr wrap="square" rtlCol="0">
            <a:spAutoFit/>
          </a:bodyPr>
          <a:lstStyle/>
          <a:p>
            <a:pPr algn="just"/>
            <a:r>
              <a:rPr lang="en-US" sz="2400" b="0" i="0" dirty="0">
                <a:solidFill>
                  <a:srgbClr val="273239"/>
                </a:solidFill>
                <a:effectLst/>
                <a:latin typeface="+mj-lt"/>
              </a:rPr>
              <a:t>A </a:t>
            </a:r>
            <a:r>
              <a:rPr lang="en-US" sz="2400" b="1" i="0" dirty="0">
                <a:solidFill>
                  <a:srgbClr val="273239"/>
                </a:solidFill>
                <a:effectLst/>
                <a:latin typeface="+mj-lt"/>
              </a:rPr>
              <a:t>WSN</a:t>
            </a:r>
            <a:r>
              <a:rPr lang="en-US" sz="2400" b="0" i="0" dirty="0">
                <a:solidFill>
                  <a:srgbClr val="273239"/>
                </a:solidFill>
                <a:effectLst/>
                <a:latin typeface="+mj-lt"/>
              </a:rPr>
              <a:t> comprises distributed devices with sensors which are used to monitor the environmental and physical conditions.</a:t>
            </a:r>
          </a:p>
          <a:p>
            <a:pPr algn="just"/>
            <a:endParaRPr lang="en-US" sz="2400" dirty="0">
              <a:solidFill>
                <a:srgbClr val="273239"/>
              </a:solidFill>
              <a:latin typeface="+mj-lt"/>
            </a:endParaRPr>
          </a:p>
          <a:p>
            <a:pPr algn="just"/>
            <a:r>
              <a:rPr lang="en-US" sz="2400" b="0" i="0" dirty="0">
                <a:solidFill>
                  <a:srgbClr val="273239"/>
                </a:solidFill>
                <a:effectLst/>
                <a:latin typeface="+mj-lt"/>
              </a:rPr>
              <a:t>A </a:t>
            </a:r>
            <a:r>
              <a:rPr lang="en-US" sz="2400" b="1" i="0" dirty="0">
                <a:solidFill>
                  <a:srgbClr val="273239"/>
                </a:solidFill>
                <a:effectLst/>
                <a:latin typeface="+mj-lt"/>
              </a:rPr>
              <a:t>wireless sensor network</a:t>
            </a:r>
            <a:r>
              <a:rPr lang="en-US" sz="2400" b="0" i="0" dirty="0">
                <a:solidFill>
                  <a:srgbClr val="273239"/>
                </a:solidFill>
                <a:effectLst/>
                <a:latin typeface="+mj-lt"/>
              </a:rPr>
              <a:t> consists of end nodes, routers and coordinators. End nodes have several sensors attached to them where the data is passed to a coordinator with the help of routers. The coordinator also acts as the gateway that connects WSN to the internet.</a:t>
            </a:r>
          </a:p>
          <a:p>
            <a:pPr algn="just"/>
            <a:endParaRPr lang="en-US" sz="2400" b="0" i="0" dirty="0">
              <a:solidFill>
                <a:srgbClr val="273239"/>
              </a:solidFill>
              <a:effectLst/>
              <a:latin typeface="+mj-lt"/>
            </a:endParaRPr>
          </a:p>
          <a:p>
            <a:pPr algn="just" fontAlgn="base">
              <a:spcAft>
                <a:spcPts val="1800"/>
              </a:spcAft>
            </a:pPr>
            <a:r>
              <a:rPr lang="en-US" b="0" i="0" dirty="0">
                <a:solidFill>
                  <a:srgbClr val="273239"/>
                </a:solidFill>
                <a:effectLst/>
                <a:latin typeface="+mj-lt"/>
              </a:rPr>
              <a:t>Examples:-Weather monitoring system, Indoor air quality monitoring system, Soil moisture monitoring system, Surveillance system, Health monitoring system</a:t>
            </a:r>
          </a:p>
        </p:txBody>
      </p:sp>
      <p:sp>
        <p:nvSpPr>
          <p:cNvPr id="2" name="Rectangle: Rounded Corners 1">
            <a:extLst>
              <a:ext uri="{FF2B5EF4-FFF2-40B4-BE49-F238E27FC236}">
                <a16:creationId xmlns:a16="http://schemas.microsoft.com/office/drawing/2014/main" id="{BAEA43D6-61C8-FAE5-F60E-11E834B28062}"/>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Tree>
    <p:extLst>
      <p:ext uri="{BB962C8B-B14F-4D97-AF65-F5344CB8AC3E}">
        <p14:creationId xmlns:p14="http://schemas.microsoft.com/office/powerpoint/2010/main" val="2224554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9E18E308-82A4-D165-8552-952F73433A3E}"/>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A29EBCB4-03C1-9DC2-3CF5-6539B04BA441}"/>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DBA5B172-868A-CF38-2C97-66BB75AE40F9}"/>
              </a:ext>
            </a:extLst>
          </p:cNvPr>
          <p:cNvSpPr/>
          <p:nvPr/>
        </p:nvSpPr>
        <p:spPr>
          <a:xfrm>
            <a:off x="567118" y="568152"/>
            <a:ext cx="3384376" cy="5040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i="0" dirty="0">
                <a:solidFill>
                  <a:srgbClr val="273239"/>
                </a:solidFill>
                <a:effectLst/>
                <a:latin typeface="+mj-lt"/>
              </a:rPr>
              <a:t>2. CLOUD COMPUTING</a:t>
            </a:r>
            <a:endParaRPr lang="en-US" sz="2400" b="1" dirty="0">
              <a:solidFill>
                <a:schemeClr val="tx1"/>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9B06B037-3952-EDA8-61F2-AB8131733AA4}"/>
              </a:ext>
            </a:extLst>
          </p:cNvPr>
          <p:cNvSpPr txBox="1"/>
          <p:nvPr/>
        </p:nvSpPr>
        <p:spPr>
          <a:xfrm>
            <a:off x="467544" y="1052736"/>
            <a:ext cx="7200800" cy="3559949"/>
          </a:xfrm>
          <a:prstGeom prst="rect">
            <a:avLst/>
          </a:prstGeom>
          <a:noFill/>
        </p:spPr>
        <p:txBody>
          <a:bodyPr wrap="square" rtlCol="0">
            <a:spAutoFit/>
          </a:bodyPr>
          <a:lstStyle/>
          <a:p>
            <a:pPr marL="342900" indent="-342900" algn="just" fontAlgn="base">
              <a:spcAft>
                <a:spcPts val="750"/>
              </a:spcAft>
              <a:buFont typeface="Wingdings" panose="05000000000000000000" pitchFamily="2" charset="2"/>
              <a:buChar char="q"/>
            </a:pPr>
            <a:r>
              <a:rPr lang="en-US" sz="2400" b="0" i="0" dirty="0">
                <a:solidFill>
                  <a:srgbClr val="273239"/>
                </a:solidFill>
                <a:effectLst/>
                <a:latin typeface="+mj-lt"/>
              </a:rPr>
              <a:t>It provides us the means by which we can access applications as utilities over the internet. Cloud means something which is present in remote locations.</a:t>
            </a:r>
          </a:p>
          <a:p>
            <a:pPr marL="342900" indent="-342900" algn="just" fontAlgn="base">
              <a:spcAft>
                <a:spcPts val="750"/>
              </a:spcAft>
              <a:buFont typeface="Wingdings" panose="05000000000000000000" pitchFamily="2" charset="2"/>
              <a:buChar char="q"/>
            </a:pPr>
            <a:r>
              <a:rPr lang="en-US" sz="2400" b="0" i="0" dirty="0">
                <a:solidFill>
                  <a:srgbClr val="273239"/>
                </a:solidFill>
                <a:effectLst/>
                <a:latin typeface="+mj-lt"/>
              </a:rPr>
              <a:t>With Cloud computing, users can access any resources from anywhere like databases, webservers, storage, any device, and any software over the internet.</a:t>
            </a:r>
          </a:p>
          <a:p>
            <a:pPr algn="just" fontAlgn="base">
              <a:spcAft>
                <a:spcPts val="750"/>
              </a:spcAft>
            </a:pPr>
            <a:r>
              <a:rPr lang="en-US" sz="2000" b="1" i="0" dirty="0">
                <a:solidFill>
                  <a:srgbClr val="273239"/>
                </a:solidFill>
                <a:effectLst/>
                <a:highlight>
                  <a:srgbClr val="FFFF00"/>
                </a:highlight>
                <a:latin typeface="+mj-lt"/>
              </a:rPr>
              <a:t>Characteristics </a:t>
            </a:r>
          </a:p>
        </p:txBody>
      </p:sp>
      <p:sp>
        <p:nvSpPr>
          <p:cNvPr id="5" name="TextBox 4">
            <a:extLst>
              <a:ext uri="{FF2B5EF4-FFF2-40B4-BE49-F238E27FC236}">
                <a16:creationId xmlns:a16="http://schemas.microsoft.com/office/drawing/2014/main" id="{8E2DE096-21E6-0060-B2ED-542DFBA1C393}"/>
              </a:ext>
            </a:extLst>
          </p:cNvPr>
          <p:cNvSpPr txBox="1"/>
          <p:nvPr/>
        </p:nvSpPr>
        <p:spPr>
          <a:xfrm>
            <a:off x="919776" y="4630755"/>
            <a:ext cx="4588328" cy="369332"/>
          </a:xfrm>
          <a:prstGeom prst="rect">
            <a:avLst/>
          </a:prstGeom>
          <a:noFill/>
        </p:spPr>
        <p:txBody>
          <a:bodyPr wrap="square">
            <a:spAutoFit/>
          </a:bodyPr>
          <a:lstStyle/>
          <a:p>
            <a:pPr algn="l" fontAlgn="base">
              <a:spcAft>
                <a:spcPts val="1800"/>
              </a:spcAft>
              <a:buFont typeface="+mj-lt"/>
              <a:buAutoNum type="arabicPeriod"/>
            </a:pPr>
            <a:r>
              <a:rPr lang="en-US" sz="1800" b="0" i="0" dirty="0">
                <a:solidFill>
                  <a:srgbClr val="273239"/>
                </a:solidFill>
                <a:effectLst/>
                <a:latin typeface="+mj-lt"/>
              </a:rPr>
              <a:t> On demand self-services</a:t>
            </a:r>
          </a:p>
        </p:txBody>
      </p:sp>
      <p:sp>
        <p:nvSpPr>
          <p:cNvPr id="7" name="TextBox 6">
            <a:extLst>
              <a:ext uri="{FF2B5EF4-FFF2-40B4-BE49-F238E27FC236}">
                <a16:creationId xmlns:a16="http://schemas.microsoft.com/office/drawing/2014/main" id="{86AB10DF-37FA-6572-FEA0-39C0F7C047EC}"/>
              </a:ext>
            </a:extLst>
          </p:cNvPr>
          <p:cNvSpPr txBox="1"/>
          <p:nvPr/>
        </p:nvSpPr>
        <p:spPr>
          <a:xfrm>
            <a:off x="4860032" y="4695546"/>
            <a:ext cx="4740728" cy="369332"/>
          </a:xfrm>
          <a:prstGeom prst="rect">
            <a:avLst/>
          </a:prstGeom>
          <a:noFill/>
        </p:spPr>
        <p:txBody>
          <a:bodyPr wrap="square">
            <a:spAutoFit/>
          </a:bodyPr>
          <a:lstStyle/>
          <a:p>
            <a:pPr algn="l" fontAlgn="base">
              <a:spcAft>
                <a:spcPts val="1800"/>
              </a:spcAft>
            </a:pPr>
            <a:r>
              <a:rPr lang="en-US" sz="1800" b="0" i="0" dirty="0">
                <a:solidFill>
                  <a:srgbClr val="273239"/>
                </a:solidFill>
                <a:effectLst/>
                <a:latin typeface="+mj-lt"/>
              </a:rPr>
              <a:t>2. Rapid scalability</a:t>
            </a:r>
          </a:p>
        </p:txBody>
      </p:sp>
      <p:sp>
        <p:nvSpPr>
          <p:cNvPr id="9" name="TextBox 8">
            <a:extLst>
              <a:ext uri="{FF2B5EF4-FFF2-40B4-BE49-F238E27FC236}">
                <a16:creationId xmlns:a16="http://schemas.microsoft.com/office/drawing/2014/main" id="{78009A69-D6F2-A705-D7EB-7BF971F234DE}"/>
              </a:ext>
            </a:extLst>
          </p:cNvPr>
          <p:cNvSpPr txBox="1"/>
          <p:nvPr/>
        </p:nvSpPr>
        <p:spPr>
          <a:xfrm>
            <a:off x="919776" y="5085184"/>
            <a:ext cx="3053000" cy="382239"/>
          </a:xfrm>
          <a:prstGeom prst="rect">
            <a:avLst/>
          </a:prstGeom>
          <a:noFill/>
        </p:spPr>
        <p:txBody>
          <a:bodyPr wrap="square">
            <a:spAutoFit/>
          </a:bodyPr>
          <a:lstStyle/>
          <a:p>
            <a:pPr algn="l" fontAlgn="base">
              <a:spcAft>
                <a:spcPts val="1800"/>
              </a:spcAft>
            </a:pPr>
            <a:r>
              <a:rPr lang="en-US" sz="1800" b="0" i="0" dirty="0">
                <a:solidFill>
                  <a:srgbClr val="273239"/>
                </a:solidFill>
                <a:effectLst/>
                <a:latin typeface="+mj-lt"/>
              </a:rPr>
              <a:t>3. Measured service</a:t>
            </a:r>
          </a:p>
        </p:txBody>
      </p:sp>
      <p:sp>
        <p:nvSpPr>
          <p:cNvPr id="11" name="TextBox 10">
            <a:extLst>
              <a:ext uri="{FF2B5EF4-FFF2-40B4-BE49-F238E27FC236}">
                <a16:creationId xmlns:a16="http://schemas.microsoft.com/office/drawing/2014/main" id="{2E8D8DF5-3DF1-7A96-D679-C4A21809CC9F}"/>
              </a:ext>
            </a:extLst>
          </p:cNvPr>
          <p:cNvSpPr txBox="1"/>
          <p:nvPr/>
        </p:nvSpPr>
        <p:spPr>
          <a:xfrm>
            <a:off x="4860032" y="5147900"/>
            <a:ext cx="2697966" cy="369332"/>
          </a:xfrm>
          <a:prstGeom prst="rect">
            <a:avLst/>
          </a:prstGeom>
          <a:noFill/>
        </p:spPr>
        <p:txBody>
          <a:bodyPr wrap="square">
            <a:spAutoFit/>
          </a:bodyPr>
          <a:lstStyle/>
          <a:p>
            <a:pPr algn="l" fontAlgn="base">
              <a:spcAft>
                <a:spcPts val="1800"/>
              </a:spcAft>
            </a:pPr>
            <a:r>
              <a:rPr lang="en-US" sz="1800" b="0" i="0" dirty="0">
                <a:solidFill>
                  <a:srgbClr val="273239"/>
                </a:solidFill>
                <a:effectLst/>
                <a:latin typeface="+mj-lt"/>
              </a:rPr>
              <a:t>4. Pay-per-use</a:t>
            </a:r>
          </a:p>
        </p:txBody>
      </p:sp>
      <p:sp>
        <p:nvSpPr>
          <p:cNvPr id="12" name="Rectangle: Rounded Corners 11">
            <a:extLst>
              <a:ext uri="{FF2B5EF4-FFF2-40B4-BE49-F238E27FC236}">
                <a16:creationId xmlns:a16="http://schemas.microsoft.com/office/drawing/2014/main" id="{D6ED4AC5-08DB-31F2-A1BD-E4C4B02C62C5}"/>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Tree>
    <p:extLst>
      <p:ext uri="{BB962C8B-B14F-4D97-AF65-F5344CB8AC3E}">
        <p14:creationId xmlns:p14="http://schemas.microsoft.com/office/powerpoint/2010/main" val="2264569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94D996BB-9AF0-CB76-37CD-7491EFEE81EC}"/>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644C6AC9-3031-A896-F307-EBAB84DFB501}"/>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DBDA6F43-02A9-EB39-FDCB-31DDDE884941}"/>
              </a:ext>
            </a:extLst>
          </p:cNvPr>
          <p:cNvSpPr/>
          <p:nvPr/>
        </p:nvSpPr>
        <p:spPr>
          <a:xfrm>
            <a:off x="2554366" y="836712"/>
            <a:ext cx="4035268" cy="5040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i="0" dirty="0">
                <a:solidFill>
                  <a:srgbClr val="273239"/>
                </a:solidFill>
                <a:effectLst/>
                <a:latin typeface="+mj-lt"/>
              </a:rPr>
              <a:t>Cloud Computing Services</a:t>
            </a:r>
            <a:endParaRPr lang="en-US" sz="2400" b="1" dirty="0">
              <a:solidFill>
                <a:schemeClr val="tx1"/>
              </a:solidFill>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6288F398-3BC8-1227-9DE6-67D5D5A11C67}"/>
              </a:ext>
            </a:extLst>
          </p:cNvPr>
          <p:cNvSpPr/>
          <p:nvPr/>
        </p:nvSpPr>
        <p:spPr>
          <a:xfrm>
            <a:off x="5478659" y="1868631"/>
            <a:ext cx="2232248" cy="1200329"/>
          </a:xfrm>
          <a:prstGeom prst="rect">
            <a:avLst/>
          </a:prstGeom>
          <a:noFill/>
        </p:spPr>
        <p:txBody>
          <a:bodyPr wrap="square" lIns="91440" tIns="45720" rIns="91440" bIns="45720">
            <a:spAutoFit/>
          </a:bodyPr>
          <a:lstStyle/>
          <a:p>
            <a:pPr algn="ctr"/>
            <a:r>
              <a:rPr lang="en-US" sz="2400" b="1" i="0" dirty="0">
                <a:solidFill>
                  <a:srgbClr val="273239"/>
                </a:solidFill>
                <a:effectLst/>
                <a:latin typeface="Nunito" pitchFamily="2" charset="0"/>
              </a:rPr>
              <a:t>IaaS (</a:t>
            </a:r>
            <a:r>
              <a:rPr lang="en-US" sz="2400" b="0" i="0" dirty="0">
                <a:solidFill>
                  <a:srgbClr val="273239"/>
                </a:solidFill>
                <a:effectLst/>
                <a:latin typeface="Nunito" pitchFamily="2" charset="0"/>
              </a:rPr>
              <a:t>Infrastructure as a service</a:t>
            </a:r>
            <a:r>
              <a:rPr lang="en-US" sz="2400" b="1" i="0" dirty="0">
                <a:solidFill>
                  <a:srgbClr val="273239"/>
                </a:solidFill>
                <a:effectLst/>
                <a:latin typeface="Nunito" pitchFamily="2" charset="0"/>
              </a:rPr>
              <a:t>)</a:t>
            </a:r>
            <a:endParaRPr lang="en-US" sz="24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8AA045F7-3B6B-1E83-6FA1-8DDB2BC46621}"/>
              </a:ext>
            </a:extLst>
          </p:cNvPr>
          <p:cNvSpPr/>
          <p:nvPr/>
        </p:nvSpPr>
        <p:spPr>
          <a:xfrm>
            <a:off x="3383868" y="1785960"/>
            <a:ext cx="2376264" cy="830997"/>
          </a:xfrm>
          <a:prstGeom prst="rect">
            <a:avLst/>
          </a:prstGeom>
          <a:noFill/>
        </p:spPr>
        <p:txBody>
          <a:bodyPr wrap="square" lIns="91440" tIns="45720" rIns="91440" bIns="45720">
            <a:spAutoFit/>
          </a:bodyPr>
          <a:lstStyle/>
          <a:p>
            <a:r>
              <a:rPr lang="en-US" sz="2400" b="1" i="0" dirty="0">
                <a:solidFill>
                  <a:srgbClr val="273239"/>
                </a:solidFill>
                <a:effectLst/>
                <a:latin typeface="Nunito" pitchFamily="2" charset="0"/>
              </a:rPr>
              <a:t>PaaS (</a:t>
            </a:r>
            <a:r>
              <a:rPr lang="en-US" sz="2400" b="0" i="0" dirty="0">
                <a:solidFill>
                  <a:srgbClr val="273239"/>
                </a:solidFill>
                <a:effectLst/>
                <a:latin typeface="Nunito" pitchFamily="2" charset="0"/>
              </a:rPr>
              <a:t>Platform as a service</a:t>
            </a:r>
            <a:r>
              <a:rPr lang="en-US" sz="2400" b="1" i="0" dirty="0">
                <a:solidFill>
                  <a:srgbClr val="273239"/>
                </a:solidFill>
                <a:effectLst/>
                <a:latin typeface="Nunito" pitchFamily="2" charset="0"/>
              </a:rPr>
              <a:t>)</a:t>
            </a:r>
            <a:endParaRPr lang="en-US" sz="2400" dirty="0"/>
          </a:p>
        </p:txBody>
      </p:sp>
      <p:sp>
        <p:nvSpPr>
          <p:cNvPr id="12" name="Rectangle 11">
            <a:extLst>
              <a:ext uri="{FF2B5EF4-FFF2-40B4-BE49-F238E27FC236}">
                <a16:creationId xmlns:a16="http://schemas.microsoft.com/office/drawing/2014/main" id="{71A8E2E1-1383-8999-AF98-81EE5D0369A1}"/>
              </a:ext>
            </a:extLst>
          </p:cNvPr>
          <p:cNvSpPr/>
          <p:nvPr/>
        </p:nvSpPr>
        <p:spPr>
          <a:xfrm>
            <a:off x="467544" y="1785960"/>
            <a:ext cx="2448272" cy="830997"/>
          </a:xfrm>
          <a:prstGeom prst="rect">
            <a:avLst/>
          </a:prstGeom>
          <a:noFill/>
        </p:spPr>
        <p:txBody>
          <a:bodyPr wrap="square" lIns="91440" tIns="45720" rIns="91440" bIns="45720">
            <a:spAutoFit/>
          </a:bodyPr>
          <a:lstStyle/>
          <a:p>
            <a:pPr algn="ctr"/>
            <a:r>
              <a:rPr lang="en-US" sz="2400" b="1" i="0" dirty="0">
                <a:solidFill>
                  <a:srgbClr val="273239"/>
                </a:solidFill>
                <a:effectLst/>
                <a:latin typeface="Nunito" pitchFamily="2" charset="0"/>
              </a:rPr>
              <a:t>SaaS</a:t>
            </a:r>
            <a:r>
              <a:rPr lang="en-US" sz="2400" b="0" i="0" dirty="0">
                <a:solidFill>
                  <a:srgbClr val="273239"/>
                </a:solidFill>
                <a:effectLst/>
                <a:latin typeface="Nunito" pitchFamily="2" charset="0"/>
              </a:rPr>
              <a:t> </a:t>
            </a:r>
            <a:r>
              <a:rPr lang="en-US" sz="2400" b="1" i="0" dirty="0">
                <a:solidFill>
                  <a:srgbClr val="273239"/>
                </a:solidFill>
                <a:effectLst/>
                <a:latin typeface="Nunito" pitchFamily="2" charset="0"/>
              </a:rPr>
              <a:t>(</a:t>
            </a:r>
            <a:r>
              <a:rPr lang="en-US" sz="2400" b="0" i="0" dirty="0">
                <a:solidFill>
                  <a:srgbClr val="273239"/>
                </a:solidFill>
                <a:effectLst/>
                <a:latin typeface="Nunito" pitchFamily="2" charset="0"/>
              </a:rPr>
              <a:t>Software as a service</a:t>
            </a:r>
            <a:r>
              <a:rPr lang="en-US" sz="2400" b="1" i="0" dirty="0">
                <a:solidFill>
                  <a:srgbClr val="273239"/>
                </a:solidFill>
                <a:effectLst/>
                <a:latin typeface="Nunito" pitchFamily="2" charset="0"/>
              </a:rPr>
              <a:t>)</a:t>
            </a:r>
            <a:endParaRPr lang="en-US" sz="2400" b="0" cap="none" spc="0" dirty="0">
              <a:ln w="0"/>
              <a:solidFill>
                <a:schemeClr val="accent1"/>
              </a:solidFill>
              <a:effectLst>
                <a:outerShdw blurRad="38100" dist="25400" dir="5400000" algn="ctr" rotWithShape="0">
                  <a:srgbClr val="6E747A">
                    <a:alpha val="43000"/>
                  </a:srgbClr>
                </a:outerShdw>
              </a:effectLst>
            </a:endParaRPr>
          </a:p>
        </p:txBody>
      </p:sp>
      <p:sp>
        <p:nvSpPr>
          <p:cNvPr id="13" name="Arrow: Down 12">
            <a:extLst>
              <a:ext uri="{FF2B5EF4-FFF2-40B4-BE49-F238E27FC236}">
                <a16:creationId xmlns:a16="http://schemas.microsoft.com/office/drawing/2014/main" id="{25F9B01A-68D3-6108-3E31-187EF83A8E9D}"/>
              </a:ext>
            </a:extLst>
          </p:cNvPr>
          <p:cNvSpPr/>
          <p:nvPr/>
        </p:nvSpPr>
        <p:spPr>
          <a:xfrm>
            <a:off x="4355976" y="1340768"/>
            <a:ext cx="144016" cy="4451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Curved Right 13">
            <a:extLst>
              <a:ext uri="{FF2B5EF4-FFF2-40B4-BE49-F238E27FC236}">
                <a16:creationId xmlns:a16="http://schemas.microsoft.com/office/drawing/2014/main" id="{7C9F5B96-EA8D-E04B-1228-ADEAF4BDEB8F}"/>
              </a:ext>
            </a:extLst>
          </p:cNvPr>
          <p:cNvSpPr/>
          <p:nvPr/>
        </p:nvSpPr>
        <p:spPr>
          <a:xfrm>
            <a:off x="1744981" y="1124744"/>
            <a:ext cx="682666" cy="80523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Left 14">
            <a:extLst>
              <a:ext uri="{FF2B5EF4-FFF2-40B4-BE49-F238E27FC236}">
                <a16:creationId xmlns:a16="http://schemas.microsoft.com/office/drawing/2014/main" id="{8BBCCE49-FFAD-82BE-4EBE-132D1ECD7BB3}"/>
              </a:ext>
            </a:extLst>
          </p:cNvPr>
          <p:cNvSpPr/>
          <p:nvPr/>
        </p:nvSpPr>
        <p:spPr>
          <a:xfrm>
            <a:off x="6732240" y="987300"/>
            <a:ext cx="682666" cy="94267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Rounded Corners 15">
            <a:extLst>
              <a:ext uri="{FF2B5EF4-FFF2-40B4-BE49-F238E27FC236}">
                <a16:creationId xmlns:a16="http://schemas.microsoft.com/office/drawing/2014/main" id="{44FED965-6332-EB99-0441-B671AD7EF58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17" name="Rectangle: Rounded Corners 16">
            <a:extLst>
              <a:ext uri="{FF2B5EF4-FFF2-40B4-BE49-F238E27FC236}">
                <a16:creationId xmlns:a16="http://schemas.microsoft.com/office/drawing/2014/main" id="{C5FA6EA7-BEF7-4AC5-D7F6-5FB8628B691A}"/>
              </a:ext>
            </a:extLst>
          </p:cNvPr>
          <p:cNvSpPr/>
          <p:nvPr/>
        </p:nvSpPr>
        <p:spPr>
          <a:xfrm>
            <a:off x="467544" y="2986066"/>
            <a:ext cx="3384376"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i="0" dirty="0">
                <a:solidFill>
                  <a:srgbClr val="273239"/>
                </a:solidFill>
                <a:effectLst/>
                <a:latin typeface="Nunito" pitchFamily="2" charset="0"/>
              </a:rPr>
              <a:t>SaaS</a:t>
            </a:r>
            <a:r>
              <a:rPr lang="en-US" sz="1800" b="0" i="0" dirty="0">
                <a:solidFill>
                  <a:srgbClr val="273239"/>
                </a:solidFill>
                <a:effectLst/>
                <a:latin typeface="Nunito" pitchFamily="2" charset="0"/>
              </a:rPr>
              <a:t> </a:t>
            </a:r>
            <a:r>
              <a:rPr lang="en-US" sz="1800" b="1" i="0" dirty="0">
                <a:solidFill>
                  <a:srgbClr val="273239"/>
                </a:solidFill>
                <a:effectLst/>
                <a:latin typeface="Nunito" pitchFamily="2" charset="0"/>
              </a:rPr>
              <a:t>(</a:t>
            </a:r>
            <a:r>
              <a:rPr lang="en-US" sz="1800" b="0" i="0" dirty="0">
                <a:solidFill>
                  <a:srgbClr val="273239"/>
                </a:solidFill>
                <a:effectLst/>
                <a:latin typeface="Nunito" pitchFamily="2" charset="0"/>
              </a:rPr>
              <a:t>Software as a service</a:t>
            </a:r>
            <a:r>
              <a:rPr lang="en-US" sz="1800" b="1" i="0" dirty="0">
                <a:solidFill>
                  <a:srgbClr val="273239"/>
                </a:solidFill>
                <a:effectLst/>
                <a:latin typeface="Nunito" pitchFamily="2" charset="0"/>
              </a:rPr>
              <a:t>)</a:t>
            </a:r>
            <a:endParaRPr lang="en-US" sz="1800" b="0" cap="none" spc="0" dirty="0">
              <a:ln w="0"/>
              <a:solidFill>
                <a:schemeClr val="accent1"/>
              </a:solidFill>
              <a:effectLst>
                <a:outerShdw blurRad="38100" dist="25400" dir="5400000" algn="ctr" rotWithShape="0">
                  <a:srgbClr val="6E747A">
                    <a:alpha val="43000"/>
                  </a:srgbClr>
                </a:outerShdw>
              </a:effectLst>
            </a:endParaRPr>
          </a:p>
        </p:txBody>
      </p:sp>
      <p:sp>
        <p:nvSpPr>
          <p:cNvPr id="19" name="TextBox 18">
            <a:extLst>
              <a:ext uri="{FF2B5EF4-FFF2-40B4-BE49-F238E27FC236}">
                <a16:creationId xmlns:a16="http://schemas.microsoft.com/office/drawing/2014/main" id="{C06D07E4-D887-0EFD-EDA6-3AA259345929}"/>
              </a:ext>
            </a:extLst>
          </p:cNvPr>
          <p:cNvSpPr txBox="1"/>
          <p:nvPr/>
        </p:nvSpPr>
        <p:spPr>
          <a:xfrm>
            <a:off x="730256" y="3789041"/>
            <a:ext cx="7992871" cy="1569660"/>
          </a:xfrm>
          <a:prstGeom prst="rect">
            <a:avLst/>
          </a:prstGeom>
          <a:noFill/>
        </p:spPr>
        <p:txBody>
          <a:bodyPr wrap="square" rtlCol="0">
            <a:spAutoFit/>
          </a:bodyPr>
          <a:lstStyle/>
          <a:p>
            <a:pPr marL="342900" indent="-342900" algn="just" fontAlgn="base">
              <a:spcAft>
                <a:spcPts val="750"/>
              </a:spcAft>
              <a:buFont typeface="Wingdings" panose="05000000000000000000" pitchFamily="2" charset="2"/>
              <a:buChar char="q"/>
            </a:pPr>
            <a:r>
              <a:rPr lang="en-US" sz="2400" b="0" i="0" dirty="0">
                <a:solidFill>
                  <a:srgbClr val="273239"/>
                </a:solidFill>
                <a:effectLst/>
                <a:latin typeface="+mj-lt"/>
              </a:rPr>
              <a:t>It is a way of delivering applications over the internet as a service. Instead of installing and maintaining software, you simply access it via the internet, freeing yourself from complex software and hardware management.</a:t>
            </a:r>
          </a:p>
        </p:txBody>
      </p:sp>
    </p:spTree>
    <p:extLst>
      <p:ext uri="{BB962C8B-B14F-4D97-AF65-F5344CB8AC3E}">
        <p14:creationId xmlns:p14="http://schemas.microsoft.com/office/powerpoint/2010/main" val="2955740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9F145C37-9BDB-8E89-9783-C1A0FCC0DF78}"/>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01E901B8-E8DA-AC18-F94C-5ECBE6CA19C5}"/>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CBEB46C2-2C65-C0F4-E663-224D33E1BA1F}"/>
              </a:ext>
            </a:extLst>
          </p:cNvPr>
          <p:cNvSpPr txBox="1"/>
          <p:nvPr/>
        </p:nvSpPr>
        <p:spPr>
          <a:xfrm>
            <a:off x="395536" y="697920"/>
            <a:ext cx="7272808" cy="1938992"/>
          </a:xfrm>
          <a:prstGeom prst="rect">
            <a:avLst/>
          </a:prstGeom>
          <a:noFill/>
        </p:spPr>
        <p:txBody>
          <a:bodyPr wrap="square" rtlCol="0">
            <a:spAutoFit/>
          </a:bodyPr>
          <a:lstStyle/>
          <a:p>
            <a:pPr marL="342900" indent="-342900" algn="just" fontAlgn="base">
              <a:spcAft>
                <a:spcPts val="750"/>
              </a:spcAft>
              <a:buFont typeface="Wingdings" panose="05000000000000000000" pitchFamily="2" charset="2"/>
              <a:buChar char="q"/>
            </a:pPr>
            <a:r>
              <a:rPr lang="en-US" sz="2400" b="0" i="0" dirty="0">
                <a:solidFill>
                  <a:srgbClr val="273239"/>
                </a:solidFill>
                <a:effectLst/>
                <a:latin typeface="+mj-lt"/>
              </a:rPr>
              <a:t>SaaS Applications are sometimes called web-based software on demand software or hosted  software.</a:t>
            </a:r>
            <a:br>
              <a:rPr lang="en-US" sz="2400" dirty="0">
                <a:latin typeface="+mj-lt"/>
              </a:rPr>
            </a:br>
            <a:r>
              <a:rPr lang="en-US" sz="2400" b="0" i="0" dirty="0">
                <a:solidFill>
                  <a:srgbClr val="273239"/>
                </a:solidFill>
                <a:effectLst/>
                <a:latin typeface="+mj-lt"/>
              </a:rPr>
              <a:t>SaaS applications run on a SaaS provider’s service and they manage security availability and performance.</a:t>
            </a:r>
            <a:br>
              <a:rPr lang="en-US" sz="2400" dirty="0">
                <a:latin typeface="+mj-lt"/>
              </a:rPr>
            </a:br>
            <a:r>
              <a:rPr lang="en-US" sz="2400" b="0" i="0" dirty="0">
                <a:solidFill>
                  <a:srgbClr val="273239"/>
                </a:solidFill>
                <a:effectLst/>
                <a:latin typeface="+mj-lt"/>
              </a:rPr>
              <a:t>Ex : Google Docs, Gmail, office etc.</a:t>
            </a:r>
            <a:endParaRPr lang="en-US" sz="2400" b="1" i="0" dirty="0">
              <a:solidFill>
                <a:srgbClr val="273239"/>
              </a:solidFill>
              <a:effectLst/>
              <a:highlight>
                <a:srgbClr val="FFFF00"/>
              </a:highlight>
              <a:latin typeface="+mj-lt"/>
            </a:endParaRPr>
          </a:p>
        </p:txBody>
      </p:sp>
      <p:sp>
        <p:nvSpPr>
          <p:cNvPr id="2" name="Rectangle: Rounded Corners 1">
            <a:extLst>
              <a:ext uri="{FF2B5EF4-FFF2-40B4-BE49-F238E27FC236}">
                <a16:creationId xmlns:a16="http://schemas.microsoft.com/office/drawing/2014/main" id="{0FFEF084-4B36-B2E5-31F8-0B420508D4EE}"/>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6" name="Rectangle: Rounded Corners 5">
            <a:extLst>
              <a:ext uri="{FF2B5EF4-FFF2-40B4-BE49-F238E27FC236}">
                <a16:creationId xmlns:a16="http://schemas.microsoft.com/office/drawing/2014/main" id="{3A6AB073-4EFB-7AA9-09D3-77A308C803B4}"/>
              </a:ext>
            </a:extLst>
          </p:cNvPr>
          <p:cNvSpPr/>
          <p:nvPr/>
        </p:nvSpPr>
        <p:spPr>
          <a:xfrm>
            <a:off x="612607" y="2842050"/>
            <a:ext cx="3384376"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800" b="1" i="0" dirty="0">
                <a:solidFill>
                  <a:srgbClr val="273239"/>
                </a:solidFill>
                <a:effectLst/>
                <a:latin typeface="Nunito" pitchFamily="2" charset="0"/>
              </a:rPr>
              <a:t>PaaS (</a:t>
            </a:r>
            <a:r>
              <a:rPr lang="en-US" sz="1800" b="0" i="0" dirty="0">
                <a:solidFill>
                  <a:srgbClr val="273239"/>
                </a:solidFill>
                <a:effectLst/>
                <a:latin typeface="Nunito" pitchFamily="2" charset="0"/>
              </a:rPr>
              <a:t>Platform as a service</a:t>
            </a:r>
            <a:r>
              <a:rPr lang="en-US" sz="1800" b="1" i="0" dirty="0">
                <a:solidFill>
                  <a:srgbClr val="273239"/>
                </a:solidFill>
                <a:effectLst/>
                <a:latin typeface="Nunito" pitchFamily="2" charset="0"/>
              </a:rPr>
              <a:t>)</a:t>
            </a:r>
            <a:endParaRPr lang="en-US" sz="1800" dirty="0"/>
          </a:p>
        </p:txBody>
      </p:sp>
      <p:sp>
        <p:nvSpPr>
          <p:cNvPr id="10" name="TextBox 9">
            <a:extLst>
              <a:ext uri="{FF2B5EF4-FFF2-40B4-BE49-F238E27FC236}">
                <a16:creationId xmlns:a16="http://schemas.microsoft.com/office/drawing/2014/main" id="{329130FA-6C71-F239-F61A-6E427754E908}"/>
              </a:ext>
            </a:extLst>
          </p:cNvPr>
          <p:cNvSpPr txBox="1"/>
          <p:nvPr/>
        </p:nvSpPr>
        <p:spPr>
          <a:xfrm>
            <a:off x="395536" y="3434224"/>
            <a:ext cx="8064896" cy="1938992"/>
          </a:xfrm>
          <a:prstGeom prst="rect">
            <a:avLst/>
          </a:prstGeom>
          <a:noFill/>
        </p:spPr>
        <p:txBody>
          <a:bodyPr wrap="square">
            <a:spAutoFit/>
          </a:bodyPr>
          <a:lstStyle/>
          <a:p>
            <a:pPr marL="342900" indent="-342900" algn="just">
              <a:buFont typeface="Wingdings" panose="05000000000000000000" pitchFamily="2" charset="2"/>
              <a:buChar char="q"/>
            </a:pPr>
            <a:r>
              <a:rPr lang="en-US" sz="2400" b="0" i="0" dirty="0">
                <a:solidFill>
                  <a:srgbClr val="273239"/>
                </a:solidFill>
                <a:effectLst/>
                <a:latin typeface="+mj-lt"/>
              </a:rPr>
              <a:t>Provides a cloud-based environment with a very thing required to support the complete life cycle of building and delivering West web based (cloud) applications – without the cost and complexity of buying and managing underlying hardware, software provisioning and hosting. </a:t>
            </a:r>
            <a:endParaRPr lang="en-US" sz="2400" dirty="0">
              <a:latin typeface="+mj-lt"/>
            </a:endParaRPr>
          </a:p>
        </p:txBody>
      </p:sp>
    </p:spTree>
    <p:extLst>
      <p:ext uri="{BB962C8B-B14F-4D97-AF65-F5344CB8AC3E}">
        <p14:creationId xmlns:p14="http://schemas.microsoft.com/office/powerpoint/2010/main" val="2490899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464AF0FF-BC4E-51F6-FC75-374827C1B0BA}"/>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8E9ABB96-C20D-1B52-F14B-04EB338899E1}"/>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0CD47DF6-B2CB-69A6-7AC4-81CC21163474}"/>
              </a:ext>
            </a:extLst>
          </p:cNvPr>
          <p:cNvSpPr txBox="1"/>
          <p:nvPr/>
        </p:nvSpPr>
        <p:spPr>
          <a:xfrm>
            <a:off x="395536" y="764704"/>
            <a:ext cx="7200800" cy="1569660"/>
          </a:xfrm>
          <a:prstGeom prst="rect">
            <a:avLst/>
          </a:prstGeom>
          <a:noFill/>
        </p:spPr>
        <p:txBody>
          <a:bodyPr wrap="square" rtlCol="0">
            <a:spAutoFit/>
          </a:bodyPr>
          <a:lstStyle/>
          <a:p>
            <a:pPr marL="342900" indent="-342900" algn="just" fontAlgn="base">
              <a:spcAft>
                <a:spcPts val="750"/>
              </a:spcAft>
              <a:buFont typeface="Wingdings" panose="05000000000000000000" pitchFamily="2" charset="2"/>
              <a:buChar char="q"/>
            </a:pPr>
            <a:r>
              <a:rPr lang="en-US" sz="2400" b="0" i="0" dirty="0">
                <a:solidFill>
                  <a:srgbClr val="273239"/>
                </a:solidFill>
                <a:effectLst/>
                <a:latin typeface="+mj-lt"/>
              </a:rPr>
              <a:t>Computing platforms such as hardware, operating systems and libraries etc. Basically, it provides a platform to develop applications.</a:t>
            </a:r>
            <a:br>
              <a:rPr lang="en-US" sz="2400" dirty="0">
                <a:latin typeface="+mj-lt"/>
              </a:rPr>
            </a:br>
            <a:r>
              <a:rPr lang="en-US" sz="2400" b="0" i="0" dirty="0">
                <a:solidFill>
                  <a:srgbClr val="273239"/>
                </a:solidFill>
                <a:effectLst/>
                <a:latin typeface="+mj-lt"/>
              </a:rPr>
              <a:t>Ex : App Cloud, Google app engine</a:t>
            </a:r>
            <a:endParaRPr lang="en-US" sz="2400" b="1" i="0" dirty="0">
              <a:solidFill>
                <a:srgbClr val="273239"/>
              </a:solidFill>
              <a:effectLst/>
              <a:latin typeface="+mj-lt"/>
            </a:endParaRPr>
          </a:p>
        </p:txBody>
      </p:sp>
      <p:sp>
        <p:nvSpPr>
          <p:cNvPr id="2" name="Rectangle: Rounded Corners 1">
            <a:extLst>
              <a:ext uri="{FF2B5EF4-FFF2-40B4-BE49-F238E27FC236}">
                <a16:creationId xmlns:a16="http://schemas.microsoft.com/office/drawing/2014/main" id="{5ECF4D66-31E8-E214-2D7F-EE0A0688E55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6" name="Rectangle: Rounded Corners 5">
            <a:extLst>
              <a:ext uri="{FF2B5EF4-FFF2-40B4-BE49-F238E27FC236}">
                <a16:creationId xmlns:a16="http://schemas.microsoft.com/office/drawing/2014/main" id="{80DC7CDE-089D-95F2-F530-B7B4C29C0944}"/>
              </a:ext>
            </a:extLst>
          </p:cNvPr>
          <p:cNvSpPr/>
          <p:nvPr/>
        </p:nvSpPr>
        <p:spPr>
          <a:xfrm>
            <a:off x="545451" y="2552203"/>
            <a:ext cx="4530604"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0" dirty="0">
                <a:solidFill>
                  <a:srgbClr val="273239"/>
                </a:solidFill>
                <a:effectLst/>
                <a:latin typeface="+mj-lt"/>
              </a:rPr>
              <a:t>IaaS (</a:t>
            </a:r>
            <a:r>
              <a:rPr lang="en-US" sz="2400" b="0" i="0" dirty="0">
                <a:solidFill>
                  <a:srgbClr val="273239"/>
                </a:solidFill>
                <a:effectLst/>
                <a:latin typeface="+mj-lt"/>
              </a:rPr>
              <a:t>Infrastructure as a service</a:t>
            </a:r>
            <a:r>
              <a:rPr lang="en-US" sz="2400" b="1" i="0" dirty="0">
                <a:solidFill>
                  <a:srgbClr val="273239"/>
                </a:solidFill>
                <a:effectLst/>
                <a:latin typeface="+mj-lt"/>
              </a:rPr>
              <a:t>)</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
        <p:nvSpPr>
          <p:cNvPr id="8" name="TextBox 7">
            <a:extLst>
              <a:ext uri="{FF2B5EF4-FFF2-40B4-BE49-F238E27FC236}">
                <a16:creationId xmlns:a16="http://schemas.microsoft.com/office/drawing/2014/main" id="{1893E1FB-0FEF-927D-5835-CC8529D7A60B}"/>
              </a:ext>
            </a:extLst>
          </p:cNvPr>
          <p:cNvSpPr txBox="1"/>
          <p:nvPr/>
        </p:nvSpPr>
        <p:spPr>
          <a:xfrm>
            <a:off x="545451" y="3212976"/>
            <a:ext cx="8130987" cy="2308324"/>
          </a:xfrm>
          <a:prstGeom prst="rect">
            <a:avLst/>
          </a:prstGeom>
          <a:noFill/>
        </p:spPr>
        <p:txBody>
          <a:bodyPr wrap="square" rtlCol="0">
            <a:spAutoFit/>
          </a:bodyPr>
          <a:lstStyle/>
          <a:p>
            <a:pPr marL="342900" indent="-342900" algn="just" fontAlgn="base">
              <a:spcAft>
                <a:spcPts val="750"/>
              </a:spcAft>
              <a:buFont typeface="Wingdings" panose="05000000000000000000" pitchFamily="2" charset="2"/>
              <a:buChar char="q"/>
            </a:pPr>
            <a:r>
              <a:rPr lang="en-US" sz="2400" b="0" i="0" dirty="0">
                <a:solidFill>
                  <a:srgbClr val="273239"/>
                </a:solidFill>
                <a:effectLst/>
                <a:latin typeface="+mj-lt"/>
              </a:rPr>
              <a:t>Infrastructure as a service provides online services such as physical machines, virtual machines, servers, networking, storage and data center space on a pay per use basis. Major IaaS providers are Google Compute Engine, Amazon Web Services and Microsoft Azure etc. </a:t>
            </a:r>
            <a:br>
              <a:rPr lang="en-US" sz="2400" dirty="0">
                <a:latin typeface="+mj-lt"/>
              </a:rPr>
            </a:br>
            <a:r>
              <a:rPr lang="en-US" sz="2400" b="0" i="0" dirty="0">
                <a:solidFill>
                  <a:srgbClr val="273239"/>
                </a:solidFill>
                <a:effectLst/>
                <a:latin typeface="+mj-lt"/>
              </a:rPr>
              <a:t>Ex : Web Hosting, Virtual Machine etc.</a:t>
            </a:r>
            <a:endParaRPr lang="en-US" sz="2400" b="1" i="0" dirty="0">
              <a:solidFill>
                <a:srgbClr val="273239"/>
              </a:solidFill>
              <a:effectLst/>
              <a:latin typeface="+mj-lt"/>
            </a:endParaRPr>
          </a:p>
        </p:txBody>
      </p:sp>
    </p:spTree>
    <p:extLst>
      <p:ext uri="{BB962C8B-B14F-4D97-AF65-F5344CB8AC3E}">
        <p14:creationId xmlns:p14="http://schemas.microsoft.com/office/powerpoint/2010/main" val="456824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DC8C4C8C-E777-F72D-20F4-75B37B3CDCC5}"/>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57A4BB7D-9816-A6BC-F8F2-6EAB3B3C80B3}"/>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2" name="Rectangle: Rounded Corners 1">
            <a:extLst>
              <a:ext uri="{FF2B5EF4-FFF2-40B4-BE49-F238E27FC236}">
                <a16:creationId xmlns:a16="http://schemas.microsoft.com/office/drawing/2014/main" id="{D1CA7AA0-8AA7-3254-E0CF-951AE4D2741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6" name="Rectangle: Rounded Corners 5">
            <a:extLst>
              <a:ext uri="{FF2B5EF4-FFF2-40B4-BE49-F238E27FC236}">
                <a16:creationId xmlns:a16="http://schemas.microsoft.com/office/drawing/2014/main" id="{4D763AA8-CFA7-9738-CF92-3BF4AA253A6E}"/>
              </a:ext>
            </a:extLst>
          </p:cNvPr>
          <p:cNvSpPr/>
          <p:nvPr/>
        </p:nvSpPr>
        <p:spPr>
          <a:xfrm>
            <a:off x="683568" y="631355"/>
            <a:ext cx="4530604"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i="0" dirty="0">
                <a:solidFill>
                  <a:srgbClr val="273239"/>
                </a:solidFill>
                <a:effectLst/>
                <a:latin typeface="+mj-lt"/>
              </a:rPr>
              <a:t>3. BIG DATA ANALYTICS</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
        <p:nvSpPr>
          <p:cNvPr id="8" name="TextBox 7">
            <a:extLst>
              <a:ext uri="{FF2B5EF4-FFF2-40B4-BE49-F238E27FC236}">
                <a16:creationId xmlns:a16="http://schemas.microsoft.com/office/drawing/2014/main" id="{3391B2F6-8780-7BE3-83C9-5BBC1B7E29FF}"/>
              </a:ext>
            </a:extLst>
          </p:cNvPr>
          <p:cNvSpPr txBox="1"/>
          <p:nvPr/>
        </p:nvSpPr>
        <p:spPr>
          <a:xfrm>
            <a:off x="399294" y="1334731"/>
            <a:ext cx="7341058" cy="3518912"/>
          </a:xfrm>
          <a:prstGeom prst="rect">
            <a:avLst/>
          </a:prstGeom>
          <a:noFill/>
        </p:spPr>
        <p:txBody>
          <a:bodyPr wrap="square" rtlCol="0">
            <a:spAutoFit/>
          </a:bodyPr>
          <a:lstStyle/>
          <a:p>
            <a:pPr marL="342900" indent="-342900" algn="just" fontAlgn="base">
              <a:spcAft>
                <a:spcPts val="750"/>
              </a:spcAft>
              <a:buFont typeface="Wingdings" panose="05000000000000000000" pitchFamily="2" charset="2"/>
              <a:buChar char="q"/>
            </a:pPr>
            <a:r>
              <a:rPr lang="en-US" sz="2400" b="0" i="0" dirty="0">
                <a:solidFill>
                  <a:srgbClr val="273239"/>
                </a:solidFill>
                <a:effectLst/>
                <a:latin typeface="+mj-lt"/>
              </a:rPr>
              <a:t>It refers to the method of studying massive volumes of data or big data. Collection of data whose volume, velocity or variety is simply too massive and tough to store, control, process and examine the data using traditional databases.</a:t>
            </a:r>
            <a:br>
              <a:rPr lang="en-US" sz="2400" dirty="0">
                <a:latin typeface="+mj-lt"/>
              </a:rPr>
            </a:br>
            <a:r>
              <a:rPr lang="en-US" sz="2400" b="0" i="0" dirty="0">
                <a:solidFill>
                  <a:srgbClr val="273239"/>
                </a:solidFill>
                <a:effectLst/>
                <a:highlight>
                  <a:srgbClr val="FFFF00"/>
                </a:highlight>
                <a:latin typeface="+mj-lt"/>
              </a:rPr>
              <a:t>Big data is gathered from a variety of sources including social network videos, digital images, sensors and </a:t>
            </a:r>
            <a:r>
              <a:rPr lang="en-US" sz="2400" b="0" i="0" dirty="0">
                <a:solidFill>
                  <a:srgbClr val="273239"/>
                </a:solidFill>
                <a:effectLst/>
                <a:latin typeface="+mj-lt"/>
              </a:rPr>
              <a:t>sales transaction records.</a:t>
            </a:r>
          </a:p>
          <a:p>
            <a:pPr marL="342900" indent="-342900" algn="l" fontAlgn="base">
              <a:spcAft>
                <a:spcPts val="1800"/>
              </a:spcAft>
              <a:buFont typeface="Wingdings" panose="05000000000000000000" pitchFamily="2" charset="2"/>
              <a:buChar char="q"/>
            </a:pPr>
            <a:r>
              <a:rPr lang="en-US" sz="2400" dirty="0">
                <a:solidFill>
                  <a:srgbClr val="273239"/>
                </a:solidFill>
                <a:latin typeface="+mj-lt"/>
              </a:rPr>
              <a:t> </a:t>
            </a:r>
            <a:r>
              <a:rPr lang="en-US" sz="2400" b="0" i="0" dirty="0">
                <a:solidFill>
                  <a:srgbClr val="273239"/>
                </a:solidFill>
                <a:effectLst/>
                <a:latin typeface="+mj-lt"/>
              </a:rPr>
              <a:t>Several steps involved in analyzing big data –</a:t>
            </a:r>
            <a:endParaRPr lang="en-US" sz="2400" b="1" i="0" dirty="0">
              <a:solidFill>
                <a:srgbClr val="273239"/>
              </a:solidFill>
              <a:effectLst/>
              <a:latin typeface="+mj-lt"/>
            </a:endParaRPr>
          </a:p>
        </p:txBody>
      </p:sp>
      <p:sp>
        <p:nvSpPr>
          <p:cNvPr id="5" name="TextBox 4">
            <a:extLst>
              <a:ext uri="{FF2B5EF4-FFF2-40B4-BE49-F238E27FC236}">
                <a16:creationId xmlns:a16="http://schemas.microsoft.com/office/drawing/2014/main" id="{BA6D4018-87FF-5D15-B1A4-45E059E685CA}"/>
              </a:ext>
            </a:extLst>
          </p:cNvPr>
          <p:cNvSpPr txBox="1"/>
          <p:nvPr/>
        </p:nvSpPr>
        <p:spPr>
          <a:xfrm>
            <a:off x="1688730" y="4852109"/>
            <a:ext cx="2520280" cy="369332"/>
          </a:xfrm>
          <a:prstGeom prst="rect">
            <a:avLst/>
          </a:prstGeom>
          <a:noFill/>
        </p:spPr>
        <p:txBody>
          <a:bodyPr wrap="square">
            <a:spAutoFit/>
          </a:bodyPr>
          <a:lstStyle/>
          <a:p>
            <a:r>
              <a:rPr lang="en-US" dirty="0">
                <a:solidFill>
                  <a:srgbClr val="273239"/>
                </a:solidFill>
                <a:latin typeface="Nunito" pitchFamily="2" charset="0"/>
              </a:rPr>
              <a:t>1. </a:t>
            </a:r>
            <a:r>
              <a:rPr lang="en-US" sz="1800" b="0" i="0" dirty="0">
                <a:solidFill>
                  <a:srgbClr val="273239"/>
                </a:solidFill>
                <a:effectLst/>
                <a:latin typeface="Nunito" pitchFamily="2" charset="0"/>
              </a:rPr>
              <a:t>Data </a:t>
            </a:r>
            <a:r>
              <a:rPr lang="en-US" dirty="0">
                <a:solidFill>
                  <a:srgbClr val="273239"/>
                </a:solidFill>
                <a:latin typeface="Nunito" pitchFamily="2" charset="0"/>
              </a:rPr>
              <a:t>C</a:t>
            </a:r>
            <a:r>
              <a:rPr lang="en-US" sz="1800" b="0" i="0" dirty="0">
                <a:solidFill>
                  <a:srgbClr val="273239"/>
                </a:solidFill>
                <a:effectLst/>
                <a:latin typeface="Nunito" pitchFamily="2" charset="0"/>
              </a:rPr>
              <a:t>leaning</a:t>
            </a:r>
            <a:endParaRPr lang="en-US" dirty="0"/>
          </a:p>
        </p:txBody>
      </p:sp>
      <p:sp>
        <p:nvSpPr>
          <p:cNvPr id="9" name="TextBox 8">
            <a:extLst>
              <a:ext uri="{FF2B5EF4-FFF2-40B4-BE49-F238E27FC236}">
                <a16:creationId xmlns:a16="http://schemas.microsoft.com/office/drawing/2014/main" id="{C45E98D5-E1DD-CD14-4A01-AD4B5C08B36F}"/>
              </a:ext>
            </a:extLst>
          </p:cNvPr>
          <p:cNvSpPr txBox="1"/>
          <p:nvPr/>
        </p:nvSpPr>
        <p:spPr>
          <a:xfrm>
            <a:off x="4572000" y="4850724"/>
            <a:ext cx="2012561" cy="369332"/>
          </a:xfrm>
          <a:prstGeom prst="rect">
            <a:avLst/>
          </a:prstGeom>
          <a:noFill/>
        </p:spPr>
        <p:txBody>
          <a:bodyPr wrap="square">
            <a:spAutoFit/>
          </a:bodyPr>
          <a:lstStyle/>
          <a:p>
            <a:pPr algn="l" fontAlgn="base">
              <a:spcAft>
                <a:spcPts val="1800"/>
              </a:spcAft>
            </a:pPr>
            <a:r>
              <a:rPr lang="en-US" sz="1800" b="0" i="0" dirty="0">
                <a:solidFill>
                  <a:srgbClr val="273239"/>
                </a:solidFill>
                <a:effectLst/>
                <a:latin typeface="Nunito" pitchFamily="2" charset="0"/>
              </a:rPr>
              <a:t>2. Munging</a:t>
            </a:r>
          </a:p>
        </p:txBody>
      </p:sp>
      <p:sp>
        <p:nvSpPr>
          <p:cNvPr id="11" name="TextBox 10">
            <a:extLst>
              <a:ext uri="{FF2B5EF4-FFF2-40B4-BE49-F238E27FC236}">
                <a16:creationId xmlns:a16="http://schemas.microsoft.com/office/drawing/2014/main" id="{4ADC9469-2A57-436C-22A3-D0F2F06A783D}"/>
              </a:ext>
            </a:extLst>
          </p:cNvPr>
          <p:cNvSpPr txBox="1"/>
          <p:nvPr/>
        </p:nvSpPr>
        <p:spPr>
          <a:xfrm>
            <a:off x="6479704" y="4850724"/>
            <a:ext cx="2196735" cy="369332"/>
          </a:xfrm>
          <a:prstGeom prst="rect">
            <a:avLst/>
          </a:prstGeom>
          <a:noFill/>
        </p:spPr>
        <p:txBody>
          <a:bodyPr wrap="square">
            <a:spAutoFit/>
          </a:bodyPr>
          <a:lstStyle/>
          <a:p>
            <a:pPr algn="l" fontAlgn="base">
              <a:spcAft>
                <a:spcPts val="1800"/>
              </a:spcAft>
            </a:pPr>
            <a:r>
              <a:rPr lang="en-US" sz="1800" b="0" i="0" dirty="0">
                <a:solidFill>
                  <a:srgbClr val="273239"/>
                </a:solidFill>
                <a:effectLst/>
                <a:latin typeface="Nunito" pitchFamily="2" charset="0"/>
              </a:rPr>
              <a:t>3. Processing</a:t>
            </a:r>
          </a:p>
        </p:txBody>
      </p:sp>
      <p:sp>
        <p:nvSpPr>
          <p:cNvPr id="13" name="TextBox 12">
            <a:extLst>
              <a:ext uri="{FF2B5EF4-FFF2-40B4-BE49-F238E27FC236}">
                <a16:creationId xmlns:a16="http://schemas.microsoft.com/office/drawing/2014/main" id="{7146087D-4371-0676-230E-412BE60DF69B}"/>
              </a:ext>
            </a:extLst>
          </p:cNvPr>
          <p:cNvSpPr txBox="1"/>
          <p:nvPr/>
        </p:nvSpPr>
        <p:spPr>
          <a:xfrm>
            <a:off x="5244392" y="5403189"/>
            <a:ext cx="2680338" cy="369332"/>
          </a:xfrm>
          <a:prstGeom prst="rect">
            <a:avLst/>
          </a:prstGeom>
          <a:noFill/>
        </p:spPr>
        <p:txBody>
          <a:bodyPr wrap="square">
            <a:spAutoFit/>
          </a:bodyPr>
          <a:lstStyle/>
          <a:p>
            <a:pPr algn="l" fontAlgn="base">
              <a:spcAft>
                <a:spcPts val="1800"/>
              </a:spcAft>
            </a:pPr>
            <a:r>
              <a:rPr lang="en-US" sz="1800" b="0" i="0" dirty="0">
                <a:solidFill>
                  <a:srgbClr val="273239"/>
                </a:solidFill>
                <a:effectLst/>
                <a:latin typeface="Nunito" pitchFamily="2" charset="0"/>
              </a:rPr>
              <a:t>4. Visualization</a:t>
            </a:r>
          </a:p>
        </p:txBody>
      </p:sp>
    </p:spTree>
    <p:extLst>
      <p:ext uri="{BB962C8B-B14F-4D97-AF65-F5344CB8AC3E}">
        <p14:creationId xmlns:p14="http://schemas.microsoft.com/office/powerpoint/2010/main" val="4244562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3F949DAE-72BA-DEC9-0CED-CD3FB613A535}"/>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F5641710-BC43-0CEF-76D2-BCAF1DEA2B92}"/>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2" name="Rectangle: Rounded Corners 1">
            <a:extLst>
              <a:ext uri="{FF2B5EF4-FFF2-40B4-BE49-F238E27FC236}">
                <a16:creationId xmlns:a16="http://schemas.microsoft.com/office/drawing/2014/main" id="{4F4E93C6-B8B6-F9EB-B1B3-4E5C5E571643}"/>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8" name="TextBox 7">
            <a:extLst>
              <a:ext uri="{FF2B5EF4-FFF2-40B4-BE49-F238E27FC236}">
                <a16:creationId xmlns:a16="http://schemas.microsoft.com/office/drawing/2014/main" id="{8B80A972-0F0C-FFE4-2C91-34C3E0C48572}"/>
              </a:ext>
            </a:extLst>
          </p:cNvPr>
          <p:cNvSpPr txBox="1"/>
          <p:nvPr/>
        </p:nvSpPr>
        <p:spPr>
          <a:xfrm>
            <a:off x="538480" y="620688"/>
            <a:ext cx="8281991" cy="3518912"/>
          </a:xfrm>
          <a:prstGeom prst="rect">
            <a:avLst/>
          </a:prstGeom>
          <a:noFill/>
        </p:spPr>
        <p:txBody>
          <a:bodyPr wrap="square" rtlCol="0">
            <a:spAutoFit/>
          </a:bodyPr>
          <a:lstStyle/>
          <a:p>
            <a:pPr algn="l" fontAlgn="base">
              <a:spcAft>
                <a:spcPts val="750"/>
              </a:spcAft>
            </a:pPr>
            <a:r>
              <a:rPr lang="en-US" sz="2400" b="0" i="0" dirty="0">
                <a:solidFill>
                  <a:srgbClr val="273239"/>
                </a:solidFill>
                <a:effectLst/>
                <a:latin typeface="Nunito" pitchFamily="2" charset="0"/>
              </a:rPr>
              <a:t>Examples –</a:t>
            </a:r>
          </a:p>
          <a:p>
            <a:pPr algn="l" fontAlgn="base">
              <a:spcAft>
                <a:spcPts val="1800"/>
              </a:spcAft>
              <a:buFont typeface="Arial" panose="020B0604020202020204" pitchFamily="34" charset="0"/>
              <a:buChar char="•"/>
            </a:pPr>
            <a:r>
              <a:rPr lang="en-US" sz="2400" b="0" i="0" dirty="0">
                <a:solidFill>
                  <a:srgbClr val="273239"/>
                </a:solidFill>
                <a:effectLst/>
                <a:latin typeface="Nunito" pitchFamily="2" charset="0"/>
              </a:rPr>
              <a:t>Bank transactions</a:t>
            </a:r>
          </a:p>
          <a:p>
            <a:pPr algn="l" fontAlgn="base">
              <a:spcAft>
                <a:spcPts val="1800"/>
              </a:spcAft>
              <a:buFont typeface="Arial" panose="020B0604020202020204" pitchFamily="34" charset="0"/>
              <a:buChar char="•"/>
            </a:pPr>
            <a:r>
              <a:rPr lang="en-US" sz="2400" b="0" i="0" dirty="0">
                <a:solidFill>
                  <a:srgbClr val="273239"/>
                </a:solidFill>
                <a:effectLst/>
                <a:latin typeface="Nunito" pitchFamily="2" charset="0"/>
              </a:rPr>
              <a:t> Data generated by IoT systems for location and tracking of vehicles</a:t>
            </a:r>
          </a:p>
          <a:p>
            <a:pPr algn="l" fontAlgn="base">
              <a:spcAft>
                <a:spcPts val="1800"/>
              </a:spcAft>
              <a:buFont typeface="Arial" panose="020B0604020202020204" pitchFamily="34" charset="0"/>
              <a:buChar char="•"/>
            </a:pPr>
            <a:r>
              <a:rPr lang="en-US" sz="2400" b="0" i="0" dirty="0">
                <a:solidFill>
                  <a:srgbClr val="273239"/>
                </a:solidFill>
                <a:effectLst/>
                <a:latin typeface="Nunito" pitchFamily="2" charset="0"/>
              </a:rPr>
              <a:t> E-commerce and in Big-Basket</a:t>
            </a:r>
          </a:p>
          <a:p>
            <a:pPr algn="l" fontAlgn="base">
              <a:spcAft>
                <a:spcPts val="1800"/>
              </a:spcAft>
              <a:buFont typeface="Arial" panose="020B0604020202020204" pitchFamily="34" charset="0"/>
              <a:buChar char="•"/>
            </a:pPr>
            <a:r>
              <a:rPr lang="en-US" sz="2400" b="0" i="0" dirty="0">
                <a:solidFill>
                  <a:srgbClr val="273239"/>
                </a:solidFill>
                <a:effectLst/>
                <a:latin typeface="Nunito" pitchFamily="2" charset="0"/>
              </a:rPr>
              <a:t> Health and fitness data generated by IoT system such as a fitness bands</a:t>
            </a:r>
          </a:p>
        </p:txBody>
      </p:sp>
    </p:spTree>
    <p:extLst>
      <p:ext uri="{BB962C8B-B14F-4D97-AF65-F5344CB8AC3E}">
        <p14:creationId xmlns:p14="http://schemas.microsoft.com/office/powerpoint/2010/main" val="308838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4D70-EB29-D426-500E-AD283F49D28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5FAEAD7-B7D9-5910-6DE1-61B9C0990C12}"/>
              </a:ext>
            </a:extLst>
          </p:cNvPr>
          <p:cNvSpPr/>
          <p:nvPr/>
        </p:nvSpPr>
        <p:spPr>
          <a:xfrm>
            <a:off x="395536" y="1700808"/>
            <a:ext cx="7524835" cy="6480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dirty="0">
                <a:solidFill>
                  <a:schemeClr val="tx1"/>
                </a:solidFill>
                <a:latin typeface="Times New Roman" pitchFamily="18" charset="0"/>
                <a:cs typeface="Times New Roman" pitchFamily="18" charset="0"/>
              </a:rPr>
              <a:t>UNIT – 2 :- IoT COMMUNICATION PROTOCOLS</a:t>
            </a:r>
          </a:p>
        </p:txBody>
      </p:sp>
      <p:sp>
        <p:nvSpPr>
          <p:cNvPr id="4" name="Rectangle 3">
            <a:extLst>
              <a:ext uri="{FF2B5EF4-FFF2-40B4-BE49-F238E27FC236}">
                <a16:creationId xmlns:a16="http://schemas.microsoft.com/office/drawing/2014/main" id="{46FDA73D-60AF-8B15-53F2-39B9CFCF1714}"/>
              </a:ext>
            </a:extLst>
          </p:cNvPr>
          <p:cNvSpPr/>
          <p:nvPr/>
        </p:nvSpPr>
        <p:spPr>
          <a:xfrm>
            <a:off x="683568" y="764704"/>
            <a:ext cx="7416823"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dirty="0">
                <a:ln/>
                <a:solidFill>
                  <a:srgbClr val="FF0000"/>
                </a:solidFill>
              </a:rPr>
              <a:t>Internet of Things(IoT) - Syllabus</a:t>
            </a:r>
          </a:p>
        </p:txBody>
      </p:sp>
      <p:sp>
        <p:nvSpPr>
          <p:cNvPr id="5" name="TextBox 4">
            <a:extLst>
              <a:ext uri="{FF2B5EF4-FFF2-40B4-BE49-F238E27FC236}">
                <a16:creationId xmlns:a16="http://schemas.microsoft.com/office/drawing/2014/main" id="{4E81508D-10E1-90CC-6DEE-96E30C3C4DAD}"/>
              </a:ext>
            </a:extLst>
          </p:cNvPr>
          <p:cNvSpPr txBox="1"/>
          <p:nvPr/>
        </p:nvSpPr>
        <p:spPr>
          <a:xfrm>
            <a:off x="395536" y="2492896"/>
            <a:ext cx="8208914" cy="2616101"/>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Access Technologies: Physical and MAC layers, topology and Security of IEEE 802.15.4, 802.15.49, 802.15.4e, 802.11ah and Lora WAN, Network Layer: IP versions, Constrained Nodes and Constrained Networks, Application Transport Methods: Supervisory Control and Data Acquisition, Application Layer Protocols: CoAP and MQTT.</a:t>
            </a:r>
            <a:endParaRPr lang="en-IN" sz="2400" dirty="0">
              <a:latin typeface="Times New Roman" pitchFamily="18" charset="0"/>
              <a:cs typeface="Times New Roman" pitchFamily="18" charset="0"/>
            </a:endParaRPr>
          </a:p>
          <a:p>
            <a:pPr algn="just"/>
            <a:endParaRPr lang="en-US" dirty="0"/>
          </a:p>
        </p:txBody>
      </p:sp>
      <p:sp>
        <p:nvSpPr>
          <p:cNvPr id="2" name="TextBox 10">
            <a:extLst>
              <a:ext uri="{FF2B5EF4-FFF2-40B4-BE49-F238E27FC236}">
                <a16:creationId xmlns:a16="http://schemas.microsoft.com/office/drawing/2014/main" id="{83A95C1E-1074-7C6A-749D-6B0BC695B772}"/>
              </a:ext>
            </a:extLst>
          </p:cNvPr>
          <p:cNvSpPr txBox="1"/>
          <p:nvPr/>
        </p:nvSpPr>
        <p:spPr>
          <a:xfrm>
            <a:off x="395536" y="5373216"/>
            <a:ext cx="2376264" cy="1246495"/>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Fundamentals Of  IoT</a:t>
            </a:r>
          </a:p>
          <a:p>
            <a:r>
              <a:rPr lang="en-US" sz="1600" dirty="0">
                <a:latin typeface="Cambria" pitchFamily="18" charset="0"/>
                <a:ea typeface="Cambria" pitchFamily="18" charset="0"/>
              </a:rPr>
              <a:t>Branch: CSM</a:t>
            </a:r>
          </a:p>
          <a:p>
            <a:r>
              <a:rPr lang="en-US" sz="1600" dirty="0">
                <a:latin typeface="Cambria" pitchFamily="18" charset="0"/>
                <a:ea typeface="Cambria" pitchFamily="18" charset="0"/>
              </a:rPr>
              <a:t>Semester: III-II</a:t>
            </a:r>
            <a:endParaRPr lang="en-IN" sz="1600" dirty="0">
              <a:latin typeface="Cambria" pitchFamily="18" charset="0"/>
              <a:ea typeface="Cambria" pitchFamily="18" charset="0"/>
            </a:endParaRPr>
          </a:p>
          <a:p>
            <a:pPr fontAlgn="base">
              <a:spcBef>
                <a:spcPct val="0"/>
              </a:spcBef>
              <a:spcAft>
                <a:spcPct val="0"/>
              </a:spcAft>
            </a:pPr>
            <a:endPar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endParaRPr>
          </a:p>
        </p:txBody>
      </p:sp>
    </p:spTree>
    <p:extLst>
      <p:ext uri="{BB962C8B-B14F-4D97-AF65-F5344CB8AC3E}">
        <p14:creationId xmlns:p14="http://schemas.microsoft.com/office/powerpoint/2010/main" val="2635536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41A2FDB6-1500-15E7-35F6-9ADE94747B52}"/>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D9162B8C-377C-0A4F-9DBC-75E191DB3524}"/>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2" name="Rectangle: Rounded Corners 1">
            <a:extLst>
              <a:ext uri="{FF2B5EF4-FFF2-40B4-BE49-F238E27FC236}">
                <a16:creationId xmlns:a16="http://schemas.microsoft.com/office/drawing/2014/main" id="{64E5BDA0-2224-9B6F-98E7-CA38D84A3C6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8" name="TextBox 7">
            <a:extLst>
              <a:ext uri="{FF2B5EF4-FFF2-40B4-BE49-F238E27FC236}">
                <a16:creationId xmlns:a16="http://schemas.microsoft.com/office/drawing/2014/main" id="{06BAE75C-0B53-3EF3-F6CA-23A16880C4DB}"/>
              </a:ext>
            </a:extLst>
          </p:cNvPr>
          <p:cNvSpPr txBox="1"/>
          <p:nvPr/>
        </p:nvSpPr>
        <p:spPr>
          <a:xfrm>
            <a:off x="467544" y="1470164"/>
            <a:ext cx="8136904" cy="4119076"/>
          </a:xfrm>
          <a:prstGeom prst="rect">
            <a:avLst/>
          </a:prstGeom>
          <a:noFill/>
        </p:spPr>
        <p:txBody>
          <a:bodyPr wrap="square" rtlCol="0">
            <a:spAutoFit/>
          </a:bodyPr>
          <a:lstStyle/>
          <a:p>
            <a:pPr algn="just" fontAlgn="base">
              <a:spcAft>
                <a:spcPts val="750"/>
              </a:spcAft>
            </a:pPr>
            <a:r>
              <a:rPr lang="en-US" sz="2400" b="0" i="0" dirty="0">
                <a:solidFill>
                  <a:srgbClr val="273239"/>
                </a:solidFill>
                <a:effectLst/>
                <a:latin typeface="+mj-lt"/>
              </a:rPr>
              <a:t>They are the backbone of IoT systems and enable network connectivity and linking to applications. Communication protocols allow devices to exchange data over the network. Multiple protocols often describe different aspects of a single communication. A group of protocols designed to work together is known as a protocol suite; when implemented in software they are a protocol stack.</a:t>
            </a:r>
            <a:br>
              <a:rPr lang="en-US" sz="2400" b="0" i="0" dirty="0">
                <a:solidFill>
                  <a:srgbClr val="273239"/>
                </a:solidFill>
                <a:effectLst/>
                <a:latin typeface="+mj-lt"/>
              </a:rPr>
            </a:br>
            <a:r>
              <a:rPr lang="en-US" sz="2400" b="0" i="0" dirty="0">
                <a:solidFill>
                  <a:srgbClr val="273239"/>
                </a:solidFill>
                <a:effectLst/>
                <a:latin typeface="+mj-lt"/>
              </a:rPr>
              <a:t>They are used in </a:t>
            </a:r>
          </a:p>
          <a:p>
            <a:pPr algn="l" fontAlgn="base">
              <a:spcAft>
                <a:spcPts val="1800"/>
              </a:spcAft>
              <a:buFont typeface="+mj-lt"/>
              <a:buAutoNum type="arabicPeriod"/>
            </a:pPr>
            <a:r>
              <a:rPr lang="en-US" sz="2400" b="0" i="0" dirty="0">
                <a:solidFill>
                  <a:srgbClr val="273239"/>
                </a:solidFill>
                <a:effectLst/>
                <a:latin typeface="+mj-lt"/>
              </a:rPr>
              <a:t>Data encoding</a:t>
            </a:r>
          </a:p>
          <a:p>
            <a:pPr algn="l" fontAlgn="base">
              <a:spcAft>
                <a:spcPts val="1800"/>
              </a:spcAft>
              <a:buFont typeface="+mj-lt"/>
              <a:buAutoNum type="arabicPeriod"/>
            </a:pPr>
            <a:r>
              <a:rPr lang="en-US" sz="2400" b="0" i="0" dirty="0">
                <a:solidFill>
                  <a:srgbClr val="273239"/>
                </a:solidFill>
                <a:effectLst/>
                <a:latin typeface="+mj-lt"/>
              </a:rPr>
              <a:t>Addressing schemes</a:t>
            </a:r>
          </a:p>
        </p:txBody>
      </p:sp>
      <p:sp>
        <p:nvSpPr>
          <p:cNvPr id="3" name="Rectangle: Rounded Corners 2">
            <a:extLst>
              <a:ext uri="{FF2B5EF4-FFF2-40B4-BE49-F238E27FC236}">
                <a16:creationId xmlns:a16="http://schemas.microsoft.com/office/drawing/2014/main" id="{0D0227F1-45AF-6D79-2BAE-7CFA99592545}"/>
              </a:ext>
            </a:extLst>
          </p:cNvPr>
          <p:cNvSpPr/>
          <p:nvPr/>
        </p:nvSpPr>
        <p:spPr>
          <a:xfrm>
            <a:off x="611560" y="825826"/>
            <a:ext cx="6264696"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i="0" dirty="0">
                <a:solidFill>
                  <a:srgbClr val="273239"/>
                </a:solidFill>
                <a:effectLst/>
                <a:latin typeface="Nunito" pitchFamily="2" charset="0"/>
              </a:rPr>
              <a:t>4. COMMUNICATIONS PROTOCOLS</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368796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F87EFA7C-3BEC-1DAA-FF7A-81969F15655A}"/>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1775DE13-E997-4F13-12E8-E7598BF8707D}"/>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2" name="Rectangle: Rounded Corners 1">
            <a:extLst>
              <a:ext uri="{FF2B5EF4-FFF2-40B4-BE49-F238E27FC236}">
                <a16:creationId xmlns:a16="http://schemas.microsoft.com/office/drawing/2014/main" id="{61C64419-470E-EBDE-473B-F1E02B0D9AA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8" name="TextBox 7">
            <a:extLst>
              <a:ext uri="{FF2B5EF4-FFF2-40B4-BE49-F238E27FC236}">
                <a16:creationId xmlns:a16="http://schemas.microsoft.com/office/drawing/2014/main" id="{91AF4D49-1170-F359-9ADB-3778AC6D0F75}"/>
              </a:ext>
            </a:extLst>
          </p:cNvPr>
          <p:cNvSpPr txBox="1"/>
          <p:nvPr/>
        </p:nvSpPr>
        <p:spPr>
          <a:xfrm>
            <a:off x="467544" y="1157838"/>
            <a:ext cx="8136904" cy="4647426"/>
          </a:xfrm>
          <a:prstGeom prst="rect">
            <a:avLst/>
          </a:prstGeom>
          <a:noFill/>
        </p:spPr>
        <p:txBody>
          <a:bodyPr wrap="square" rtlCol="0">
            <a:spAutoFit/>
          </a:bodyPr>
          <a:lstStyle/>
          <a:p>
            <a:pPr algn="just" fontAlgn="base">
              <a:spcAft>
                <a:spcPts val="750"/>
              </a:spcAft>
            </a:pPr>
            <a:r>
              <a:rPr lang="en-US" sz="2400" b="0" i="0" dirty="0">
                <a:solidFill>
                  <a:srgbClr val="273239"/>
                </a:solidFill>
                <a:effectLst/>
                <a:latin typeface="+mj-lt"/>
              </a:rPr>
              <a:t>It is a combination of hardware and software used to perform special tasks.</a:t>
            </a:r>
            <a:br>
              <a:rPr lang="en-US" sz="2400" b="0" i="0" dirty="0">
                <a:solidFill>
                  <a:srgbClr val="273239"/>
                </a:solidFill>
                <a:effectLst/>
                <a:latin typeface="+mj-lt"/>
              </a:rPr>
            </a:br>
            <a:r>
              <a:rPr lang="en-US" sz="2400" b="0" i="0" dirty="0">
                <a:solidFill>
                  <a:srgbClr val="273239"/>
                </a:solidFill>
                <a:effectLst/>
                <a:latin typeface="+mj-lt"/>
              </a:rPr>
              <a:t>It includes microcontroller and microprocessor memory, networking units (Ethernet Wi-Fi adapters), input output units (display keyword etc. ) and storage devices (flash memory).</a:t>
            </a:r>
            <a:br>
              <a:rPr lang="en-US" sz="2400" b="0" i="0" dirty="0">
                <a:solidFill>
                  <a:srgbClr val="273239"/>
                </a:solidFill>
                <a:effectLst/>
                <a:latin typeface="+mj-lt"/>
              </a:rPr>
            </a:br>
            <a:endParaRPr lang="en-US" sz="2400" b="0" i="0" dirty="0">
              <a:solidFill>
                <a:srgbClr val="273239"/>
              </a:solidFill>
              <a:effectLst/>
              <a:latin typeface="+mj-lt"/>
            </a:endParaRPr>
          </a:p>
          <a:p>
            <a:pPr algn="just" fontAlgn="base">
              <a:spcAft>
                <a:spcPts val="750"/>
              </a:spcAft>
            </a:pPr>
            <a:r>
              <a:rPr lang="en-US" sz="2400" b="0" i="0" dirty="0">
                <a:solidFill>
                  <a:srgbClr val="273239"/>
                </a:solidFill>
                <a:effectLst/>
                <a:latin typeface="+mj-lt"/>
              </a:rPr>
              <a:t>It collects the data and sends it to the internet.</a:t>
            </a:r>
            <a:br>
              <a:rPr lang="en-US" sz="2400" b="0" i="0" dirty="0">
                <a:solidFill>
                  <a:srgbClr val="273239"/>
                </a:solidFill>
                <a:effectLst/>
                <a:latin typeface="+mj-lt"/>
              </a:rPr>
            </a:br>
            <a:r>
              <a:rPr lang="en-US" sz="2400" b="0" i="0" dirty="0">
                <a:solidFill>
                  <a:srgbClr val="273239"/>
                </a:solidFill>
                <a:effectLst/>
                <a:latin typeface="+mj-lt"/>
              </a:rPr>
              <a:t>Embedded systems used in</a:t>
            </a:r>
            <a:br>
              <a:rPr lang="en-US" sz="2400" b="0" i="0" dirty="0">
                <a:solidFill>
                  <a:srgbClr val="273239"/>
                </a:solidFill>
                <a:effectLst/>
                <a:latin typeface="+mj-lt"/>
              </a:rPr>
            </a:br>
            <a:endParaRPr lang="en-US" sz="2400" b="0" i="0" dirty="0">
              <a:solidFill>
                <a:srgbClr val="273239"/>
              </a:solidFill>
              <a:effectLst/>
              <a:latin typeface="+mj-lt"/>
            </a:endParaRPr>
          </a:p>
          <a:p>
            <a:pPr algn="just" fontAlgn="base">
              <a:spcAft>
                <a:spcPts val="750"/>
              </a:spcAft>
            </a:pPr>
            <a:r>
              <a:rPr lang="en-US" sz="2000" b="0" i="0" dirty="0">
                <a:solidFill>
                  <a:srgbClr val="273239"/>
                </a:solidFill>
                <a:effectLst/>
                <a:latin typeface="+mj-lt"/>
              </a:rPr>
              <a:t>Examples –</a:t>
            </a:r>
          </a:p>
          <a:p>
            <a:pPr algn="just" fontAlgn="base">
              <a:spcAft>
                <a:spcPts val="750"/>
              </a:spcAft>
            </a:pPr>
            <a:r>
              <a:rPr lang="en-US" sz="2000" b="0" i="0" dirty="0">
                <a:solidFill>
                  <a:srgbClr val="273239"/>
                </a:solidFill>
                <a:effectLst/>
                <a:latin typeface="+mj-lt"/>
              </a:rPr>
              <a:t>Digital camera, DVD player, music player, Industrial robots, Wireless Routers etc.</a:t>
            </a:r>
          </a:p>
        </p:txBody>
      </p:sp>
      <p:sp>
        <p:nvSpPr>
          <p:cNvPr id="3" name="Rectangle: Rounded Corners 2">
            <a:extLst>
              <a:ext uri="{FF2B5EF4-FFF2-40B4-BE49-F238E27FC236}">
                <a16:creationId xmlns:a16="http://schemas.microsoft.com/office/drawing/2014/main" id="{65072F03-36AD-5523-AE9F-1B73BE032BF0}"/>
              </a:ext>
            </a:extLst>
          </p:cNvPr>
          <p:cNvSpPr/>
          <p:nvPr/>
        </p:nvSpPr>
        <p:spPr>
          <a:xfrm>
            <a:off x="611560" y="681810"/>
            <a:ext cx="4392488"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dirty="0">
                <a:solidFill>
                  <a:srgbClr val="273239"/>
                </a:solidFill>
                <a:latin typeface="Nunito" pitchFamily="2" charset="0"/>
              </a:rPr>
              <a:t>5</a:t>
            </a:r>
            <a:r>
              <a:rPr lang="en-US" sz="2400" b="1" i="0" dirty="0">
                <a:solidFill>
                  <a:srgbClr val="273239"/>
                </a:solidFill>
                <a:effectLst/>
                <a:latin typeface="Nunito" pitchFamily="2" charset="0"/>
              </a:rPr>
              <a:t>. EMBEDDED SYSTEMS</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4117144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F5DE7DA5-BD44-EA23-B605-735E47077B94}"/>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49EE4E55-70DC-EBC6-B819-2697EB2D4FE1}"/>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3" name="Rectangle: Rounded Corners 2">
            <a:extLst>
              <a:ext uri="{FF2B5EF4-FFF2-40B4-BE49-F238E27FC236}">
                <a16:creationId xmlns:a16="http://schemas.microsoft.com/office/drawing/2014/main" id="{1A88BEFB-AB23-1230-528C-F4C3869100D7}"/>
              </a:ext>
            </a:extLst>
          </p:cNvPr>
          <p:cNvSpPr/>
          <p:nvPr/>
        </p:nvSpPr>
        <p:spPr>
          <a:xfrm>
            <a:off x="1907704" y="602184"/>
            <a:ext cx="4392488"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rgbClr val="273239"/>
                </a:solidFill>
                <a:latin typeface="+mj-lt"/>
              </a:rPr>
              <a:t>IoT ARCHITECTURE</a:t>
            </a:r>
            <a:endParaRPr lang="en-US" sz="3200" b="0" cap="none" spc="0" dirty="0">
              <a:ln w="0"/>
              <a:solidFill>
                <a:schemeClr val="accent1"/>
              </a:solidFill>
              <a:effectLst>
                <a:outerShdw blurRad="38100" dist="25400" dir="5400000" algn="ctr" rotWithShape="0">
                  <a:srgbClr val="6E747A">
                    <a:alpha val="43000"/>
                  </a:srgbClr>
                </a:outerShdw>
              </a:effectLst>
              <a:latin typeface="+mj-lt"/>
            </a:endParaRPr>
          </a:p>
        </p:txBody>
      </p:sp>
      <p:pic>
        <p:nvPicPr>
          <p:cNvPr id="5" name="Picture 4">
            <a:extLst>
              <a:ext uri="{FF2B5EF4-FFF2-40B4-BE49-F238E27FC236}">
                <a16:creationId xmlns:a16="http://schemas.microsoft.com/office/drawing/2014/main" id="{36B9B4ED-C399-886E-F6AE-ED71F25ABD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90612"/>
            <a:ext cx="7596337" cy="5391180"/>
          </a:xfrm>
          <a:prstGeom prst="rect">
            <a:avLst/>
          </a:prstGeom>
          <a:scene3d>
            <a:camera prst="perspectiveFront"/>
            <a:lightRig rig="threePt" dir="t"/>
          </a:scene3d>
        </p:spPr>
      </p:pic>
    </p:spTree>
    <p:extLst>
      <p:ext uri="{BB962C8B-B14F-4D97-AF65-F5344CB8AC3E}">
        <p14:creationId xmlns:p14="http://schemas.microsoft.com/office/powerpoint/2010/main" val="4071220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8BAFC292-600D-E2E9-188F-9342668DCBEC}"/>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FF9D293D-E819-FB3A-0AFA-D628437924DD}"/>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2" name="Rectangle: Rounded Corners 1">
            <a:extLst>
              <a:ext uri="{FF2B5EF4-FFF2-40B4-BE49-F238E27FC236}">
                <a16:creationId xmlns:a16="http://schemas.microsoft.com/office/drawing/2014/main" id="{D3267683-8478-A4EA-6E5F-542F057DFA0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3" name="Rectangle: Rounded Corners 2">
            <a:extLst>
              <a:ext uri="{FF2B5EF4-FFF2-40B4-BE49-F238E27FC236}">
                <a16:creationId xmlns:a16="http://schemas.microsoft.com/office/drawing/2014/main" id="{92B8AAD0-C286-1C67-4AD5-966D6D2208F0}"/>
              </a:ext>
            </a:extLst>
          </p:cNvPr>
          <p:cNvSpPr/>
          <p:nvPr/>
        </p:nvSpPr>
        <p:spPr>
          <a:xfrm>
            <a:off x="2290419" y="618826"/>
            <a:ext cx="4392488" cy="5998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0" dirty="0">
                <a:solidFill>
                  <a:srgbClr val="273239"/>
                </a:solidFill>
                <a:effectLst/>
                <a:latin typeface="Cambria" panose="02040503050406030204" pitchFamily="18" charset="0"/>
                <a:ea typeface="Cambria" panose="02040503050406030204" pitchFamily="18" charset="0"/>
              </a:rPr>
              <a:t>1. SENSING LAYER</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
        <p:nvSpPr>
          <p:cNvPr id="6" name="TextBox 5">
            <a:extLst>
              <a:ext uri="{FF2B5EF4-FFF2-40B4-BE49-F238E27FC236}">
                <a16:creationId xmlns:a16="http://schemas.microsoft.com/office/drawing/2014/main" id="{9706A8E5-F483-8863-EDEA-52702B48AE74}"/>
              </a:ext>
            </a:extLst>
          </p:cNvPr>
          <p:cNvSpPr txBox="1"/>
          <p:nvPr/>
        </p:nvSpPr>
        <p:spPr>
          <a:xfrm>
            <a:off x="539552" y="1600548"/>
            <a:ext cx="7894223" cy="1200329"/>
          </a:xfrm>
          <a:prstGeom prst="rect">
            <a:avLst/>
          </a:prstGeom>
          <a:noFill/>
        </p:spPr>
        <p:txBody>
          <a:bodyPr wrap="square">
            <a:spAutoFit/>
          </a:bodyPr>
          <a:lstStyle/>
          <a:p>
            <a:pPr marL="342900" indent="-342900" algn="just" fontAlgn="base">
              <a:spcAft>
                <a:spcPts val="1800"/>
              </a:spcAft>
              <a:buFont typeface="Wingdings" panose="05000000000000000000" pitchFamily="2" charset="2"/>
              <a:buChar char="q"/>
            </a:pPr>
            <a:r>
              <a:rPr lang="en-US" sz="2400" b="0" i="0" dirty="0">
                <a:solidFill>
                  <a:srgbClr val="273239"/>
                </a:solidFill>
                <a:effectLst/>
                <a:latin typeface="Cambria" panose="02040503050406030204" pitchFamily="18" charset="0"/>
                <a:ea typeface="Cambria" panose="02040503050406030204" pitchFamily="18" charset="0"/>
              </a:rPr>
              <a:t>The sensing layer is the first layer of the </a:t>
            </a:r>
            <a:r>
              <a:rPr lang="en-US" sz="2400" dirty="0">
                <a:solidFill>
                  <a:srgbClr val="273239"/>
                </a:solidFill>
                <a:latin typeface="Cambria" panose="02040503050406030204" pitchFamily="18" charset="0"/>
                <a:ea typeface="Cambria" panose="02040503050406030204" pitchFamily="18" charset="0"/>
              </a:rPr>
              <a:t>Internet of Things</a:t>
            </a:r>
            <a:r>
              <a:rPr lang="en-US" sz="2400" b="0" i="0" dirty="0">
                <a:solidFill>
                  <a:srgbClr val="273239"/>
                </a:solidFill>
                <a:effectLst/>
                <a:latin typeface="Cambria" panose="02040503050406030204" pitchFamily="18" charset="0"/>
                <a:ea typeface="Cambria" panose="02040503050406030204" pitchFamily="18" charset="0"/>
              </a:rPr>
              <a:t> architecture and is responsible for collecting data from different sources. </a:t>
            </a:r>
          </a:p>
        </p:txBody>
      </p:sp>
      <p:sp>
        <p:nvSpPr>
          <p:cNvPr id="7" name="TextBox 6">
            <a:extLst>
              <a:ext uri="{FF2B5EF4-FFF2-40B4-BE49-F238E27FC236}">
                <a16:creationId xmlns:a16="http://schemas.microsoft.com/office/drawing/2014/main" id="{A0C49594-C740-3A20-B626-32B8900FCA33}"/>
              </a:ext>
            </a:extLst>
          </p:cNvPr>
          <p:cNvSpPr txBox="1"/>
          <p:nvPr/>
        </p:nvSpPr>
        <p:spPr>
          <a:xfrm>
            <a:off x="539552" y="3031711"/>
            <a:ext cx="7894223" cy="1938992"/>
          </a:xfrm>
          <a:prstGeom prst="rect">
            <a:avLst/>
          </a:prstGeom>
          <a:noFill/>
        </p:spPr>
        <p:txBody>
          <a:bodyPr wrap="square">
            <a:spAutoFit/>
          </a:bodyPr>
          <a:lstStyle/>
          <a:p>
            <a:pPr marL="342900" indent="-342900" algn="just" fontAlgn="base">
              <a:spcAft>
                <a:spcPts val="1800"/>
              </a:spcAft>
              <a:buFont typeface="Wingdings" panose="05000000000000000000" pitchFamily="2" charset="2"/>
              <a:buChar char="q"/>
            </a:pPr>
            <a:r>
              <a:rPr lang="en-US" sz="2400" b="0" i="0" dirty="0">
                <a:solidFill>
                  <a:srgbClr val="273239"/>
                </a:solidFill>
                <a:effectLst/>
                <a:latin typeface="Cambria" panose="02040503050406030204" pitchFamily="18" charset="0"/>
                <a:ea typeface="Cambria" panose="02040503050406030204" pitchFamily="18" charset="0"/>
              </a:rPr>
              <a:t>This layer includes </a:t>
            </a:r>
            <a:r>
              <a:rPr lang="en-US" sz="2400" dirty="0">
                <a:solidFill>
                  <a:srgbClr val="273239"/>
                </a:solidFill>
                <a:latin typeface="Cambria" panose="02040503050406030204" pitchFamily="18" charset="0"/>
                <a:ea typeface="Cambria" panose="02040503050406030204" pitchFamily="18" charset="0"/>
              </a:rPr>
              <a:t>sensors</a:t>
            </a:r>
            <a:r>
              <a:rPr lang="en-US" sz="2400" b="0" i="0" dirty="0">
                <a:solidFill>
                  <a:srgbClr val="273239"/>
                </a:solidFill>
                <a:effectLst/>
                <a:latin typeface="Cambria" panose="02040503050406030204" pitchFamily="18" charset="0"/>
                <a:ea typeface="Cambria" panose="02040503050406030204" pitchFamily="18" charset="0"/>
              </a:rPr>
              <a:t> and </a:t>
            </a:r>
            <a:r>
              <a:rPr lang="en-US" sz="2400" dirty="0">
                <a:solidFill>
                  <a:srgbClr val="273239"/>
                </a:solidFill>
                <a:latin typeface="Cambria" panose="02040503050406030204" pitchFamily="18" charset="0"/>
                <a:ea typeface="Cambria" panose="02040503050406030204" pitchFamily="18" charset="0"/>
              </a:rPr>
              <a:t>actuators</a:t>
            </a:r>
            <a:r>
              <a:rPr lang="en-US" sz="2400" b="0" i="0" dirty="0">
                <a:solidFill>
                  <a:srgbClr val="273239"/>
                </a:solidFill>
                <a:effectLst/>
                <a:latin typeface="Cambria" panose="02040503050406030204" pitchFamily="18" charset="0"/>
                <a:ea typeface="Cambria" panose="02040503050406030204" pitchFamily="18" charset="0"/>
              </a:rPr>
              <a:t> that are placed in the environment to gather information about </a:t>
            </a:r>
            <a:r>
              <a:rPr lang="en-US" sz="2400" b="0" i="0" dirty="0">
                <a:solidFill>
                  <a:srgbClr val="273239"/>
                </a:solidFill>
                <a:effectLst/>
                <a:highlight>
                  <a:srgbClr val="FFFF00"/>
                </a:highlight>
                <a:latin typeface="Cambria" panose="02040503050406030204" pitchFamily="18" charset="0"/>
                <a:ea typeface="Cambria" panose="02040503050406030204" pitchFamily="18" charset="0"/>
              </a:rPr>
              <a:t>temperature, humidity, light, sound, and other physical parameters</a:t>
            </a:r>
            <a:r>
              <a:rPr lang="en-US" sz="2400" b="0" i="0" dirty="0">
                <a:solidFill>
                  <a:srgbClr val="273239"/>
                </a:solidFill>
                <a:effectLst/>
                <a:latin typeface="Cambria" panose="02040503050406030204" pitchFamily="18" charset="0"/>
                <a:ea typeface="Cambria" panose="02040503050406030204" pitchFamily="18" charset="0"/>
              </a:rPr>
              <a:t>. Wired or wireless communication protocols connect these devices to the network layer.</a:t>
            </a:r>
          </a:p>
        </p:txBody>
      </p:sp>
    </p:spTree>
    <p:extLst>
      <p:ext uri="{BB962C8B-B14F-4D97-AF65-F5344CB8AC3E}">
        <p14:creationId xmlns:p14="http://schemas.microsoft.com/office/powerpoint/2010/main" val="1596202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B21BBF2C-EE03-76A9-0A8A-2CB720AE01D9}"/>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26DD7387-DF2D-F2FF-AA40-926C85589D08}"/>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2" name="Rectangle: Rounded Corners 1">
            <a:extLst>
              <a:ext uri="{FF2B5EF4-FFF2-40B4-BE49-F238E27FC236}">
                <a16:creationId xmlns:a16="http://schemas.microsoft.com/office/drawing/2014/main" id="{F0612486-46EC-6A0B-6C2F-9E81E5BD4C93}"/>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3" name="Rectangle: Rounded Corners 2">
            <a:extLst>
              <a:ext uri="{FF2B5EF4-FFF2-40B4-BE49-F238E27FC236}">
                <a16:creationId xmlns:a16="http://schemas.microsoft.com/office/drawing/2014/main" id="{B4916F03-525A-9846-C5B0-3C76E9A3BA7D}"/>
              </a:ext>
            </a:extLst>
          </p:cNvPr>
          <p:cNvSpPr/>
          <p:nvPr/>
        </p:nvSpPr>
        <p:spPr>
          <a:xfrm>
            <a:off x="2362427" y="769909"/>
            <a:ext cx="4392488" cy="5122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rgbClr val="273239"/>
                </a:solidFill>
                <a:latin typeface="Cambria" panose="02040503050406030204" pitchFamily="18" charset="0"/>
                <a:ea typeface="Cambria" panose="02040503050406030204" pitchFamily="18" charset="0"/>
              </a:rPr>
              <a:t>2</a:t>
            </a:r>
            <a:r>
              <a:rPr lang="en-US" sz="2400" b="1" i="0" dirty="0">
                <a:solidFill>
                  <a:srgbClr val="273239"/>
                </a:solidFill>
                <a:effectLst/>
                <a:latin typeface="Cambria" panose="02040503050406030204" pitchFamily="18" charset="0"/>
                <a:ea typeface="Cambria" panose="02040503050406030204" pitchFamily="18" charset="0"/>
              </a:rPr>
              <a:t>. </a:t>
            </a:r>
            <a:r>
              <a:rPr lang="en-US" sz="2400" b="1" i="0" dirty="0">
                <a:solidFill>
                  <a:srgbClr val="273239"/>
                </a:solidFill>
                <a:effectLst/>
                <a:latin typeface="+mj-lt"/>
              </a:rPr>
              <a:t>NETWORK LAYER</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
        <p:nvSpPr>
          <p:cNvPr id="6" name="TextBox 5">
            <a:extLst>
              <a:ext uri="{FF2B5EF4-FFF2-40B4-BE49-F238E27FC236}">
                <a16:creationId xmlns:a16="http://schemas.microsoft.com/office/drawing/2014/main" id="{450B0B2D-609C-0D9C-D760-CB274249E666}"/>
              </a:ext>
            </a:extLst>
          </p:cNvPr>
          <p:cNvSpPr txBox="1"/>
          <p:nvPr/>
        </p:nvSpPr>
        <p:spPr>
          <a:xfrm>
            <a:off x="467544" y="1658289"/>
            <a:ext cx="7894223" cy="3554819"/>
          </a:xfrm>
          <a:prstGeom prst="rect">
            <a:avLst/>
          </a:prstGeom>
          <a:noFill/>
        </p:spPr>
        <p:txBody>
          <a:bodyPr wrap="square">
            <a:spAutoFit/>
          </a:bodyPr>
          <a:lstStyle/>
          <a:p>
            <a:pPr marL="342900" indent="-342900" algn="just" fontAlgn="base">
              <a:spcAft>
                <a:spcPts val="1800"/>
              </a:spcAft>
              <a:buFont typeface="Wingdings" panose="05000000000000000000" pitchFamily="2" charset="2"/>
              <a:buChar char="q"/>
            </a:pPr>
            <a:r>
              <a:rPr lang="en-US" sz="2000" b="0" i="0" dirty="0">
                <a:solidFill>
                  <a:srgbClr val="273239"/>
                </a:solidFill>
                <a:effectLst/>
                <a:latin typeface="+mj-lt"/>
              </a:rPr>
              <a:t>The network layer of an IoT architecture is responsible for providing </a:t>
            </a:r>
            <a:r>
              <a:rPr lang="en-US" sz="2000" b="0" i="0" dirty="0">
                <a:solidFill>
                  <a:srgbClr val="273239"/>
                </a:solidFill>
                <a:effectLst/>
                <a:highlight>
                  <a:srgbClr val="FFFF00"/>
                </a:highlight>
                <a:latin typeface="+mj-lt"/>
              </a:rPr>
              <a:t>communication and connectivity between devices in </a:t>
            </a:r>
            <a:r>
              <a:rPr lang="en-US" sz="2000" b="0" i="0" dirty="0">
                <a:solidFill>
                  <a:srgbClr val="273239"/>
                </a:solidFill>
                <a:effectLst/>
                <a:latin typeface="+mj-lt"/>
              </a:rPr>
              <a:t>the IoT system. </a:t>
            </a:r>
          </a:p>
          <a:p>
            <a:pPr marL="342900" indent="-342900" algn="just" fontAlgn="base">
              <a:spcAft>
                <a:spcPts val="1800"/>
              </a:spcAft>
              <a:buFont typeface="Wingdings" panose="05000000000000000000" pitchFamily="2" charset="2"/>
              <a:buChar char="q"/>
            </a:pPr>
            <a:r>
              <a:rPr lang="en-US" sz="2000" b="0" i="0" dirty="0">
                <a:solidFill>
                  <a:srgbClr val="273239"/>
                </a:solidFill>
                <a:effectLst/>
                <a:latin typeface="+mj-lt"/>
              </a:rPr>
              <a:t>Examples of network technologies that are commonly used in IoT include </a:t>
            </a:r>
            <a:r>
              <a:rPr lang="en-US" sz="2000" b="0" i="0" u="sng" dirty="0" err="1">
                <a:solidFill>
                  <a:srgbClr val="273239"/>
                </a:solidFill>
                <a:effectLst/>
                <a:highlight>
                  <a:srgbClr val="FFFF00"/>
                </a:highlight>
                <a:latin typeface="+mj-lt"/>
                <a:hlinkClick r:id="rId4"/>
              </a:rPr>
              <a:t>WiFi</a:t>
            </a:r>
            <a:r>
              <a:rPr lang="en-US" sz="2000" b="0" i="0" u="sng" dirty="0">
                <a:solidFill>
                  <a:srgbClr val="273239"/>
                </a:solidFill>
                <a:effectLst/>
                <a:highlight>
                  <a:srgbClr val="FFFF00"/>
                </a:highlight>
                <a:latin typeface="+mj-lt"/>
                <a:hlinkClick r:id="rId4"/>
              </a:rPr>
              <a:t>,</a:t>
            </a:r>
            <a:r>
              <a:rPr lang="en-US" sz="2000" b="0" i="0" dirty="0">
                <a:solidFill>
                  <a:srgbClr val="273239"/>
                </a:solidFill>
                <a:effectLst/>
                <a:highlight>
                  <a:srgbClr val="FFFF00"/>
                </a:highlight>
                <a:latin typeface="+mj-lt"/>
              </a:rPr>
              <a:t> Bluetooth, Zigbee, and cellular networks such as 4G and </a:t>
            </a:r>
            <a:r>
              <a:rPr lang="en-US" sz="2000" u="sng" dirty="0">
                <a:solidFill>
                  <a:srgbClr val="273239"/>
                </a:solidFill>
                <a:highlight>
                  <a:srgbClr val="FFFF00"/>
                </a:highlight>
                <a:latin typeface="+mj-lt"/>
              </a:rPr>
              <a:t>5G technology</a:t>
            </a:r>
          </a:p>
          <a:p>
            <a:pPr marL="342900" indent="-342900" algn="just" fontAlgn="base">
              <a:spcAft>
                <a:spcPts val="1800"/>
              </a:spcAft>
              <a:buFont typeface="Wingdings" panose="05000000000000000000" pitchFamily="2" charset="2"/>
              <a:buChar char="q"/>
            </a:pPr>
            <a:r>
              <a:rPr lang="en-US" sz="2000" b="0" i="0" dirty="0">
                <a:solidFill>
                  <a:srgbClr val="273239"/>
                </a:solidFill>
                <a:effectLst/>
                <a:latin typeface="+mj-lt"/>
              </a:rPr>
              <a:t> Additionally, the network layer may include</a:t>
            </a:r>
            <a:r>
              <a:rPr lang="en-US" sz="2000" b="0" i="0" dirty="0">
                <a:solidFill>
                  <a:srgbClr val="273239"/>
                </a:solidFill>
                <a:effectLst/>
                <a:highlight>
                  <a:srgbClr val="FFFF00"/>
                </a:highlight>
                <a:latin typeface="+mj-lt"/>
              </a:rPr>
              <a:t> </a:t>
            </a:r>
            <a:r>
              <a:rPr lang="en-US" sz="2000" b="0" i="0" u="sng" dirty="0">
                <a:solidFill>
                  <a:srgbClr val="273239"/>
                </a:solidFill>
                <a:effectLst/>
                <a:highlight>
                  <a:srgbClr val="FFFF00"/>
                </a:highlight>
                <a:latin typeface="+mj-lt"/>
                <a:hlinkClick r:id="rId5"/>
              </a:rPr>
              <a:t>gateways</a:t>
            </a:r>
            <a:r>
              <a:rPr lang="en-US" sz="2000" b="0" i="0" dirty="0">
                <a:solidFill>
                  <a:srgbClr val="273239"/>
                </a:solidFill>
                <a:effectLst/>
                <a:highlight>
                  <a:srgbClr val="FFFF00"/>
                </a:highlight>
                <a:latin typeface="+mj-lt"/>
              </a:rPr>
              <a:t> and </a:t>
            </a:r>
            <a:r>
              <a:rPr lang="en-US" sz="2000" b="0" i="0" u="sng" dirty="0">
                <a:solidFill>
                  <a:srgbClr val="273239"/>
                </a:solidFill>
                <a:effectLst/>
                <a:highlight>
                  <a:srgbClr val="FFFF00"/>
                </a:highlight>
                <a:latin typeface="+mj-lt"/>
                <a:hlinkClick r:id="rId6"/>
              </a:rPr>
              <a:t>routers </a:t>
            </a:r>
            <a:r>
              <a:rPr lang="en-US" sz="2000" b="0" i="0" dirty="0">
                <a:solidFill>
                  <a:srgbClr val="273239"/>
                </a:solidFill>
                <a:effectLst/>
                <a:latin typeface="+mj-lt"/>
              </a:rPr>
              <a:t>that act as intermediaries between devices and the wider internet.</a:t>
            </a:r>
          </a:p>
          <a:p>
            <a:pPr marL="342900" indent="-342900" algn="just" fontAlgn="base">
              <a:spcAft>
                <a:spcPts val="1800"/>
              </a:spcAft>
              <a:buFont typeface="Wingdings" panose="05000000000000000000" pitchFamily="2" charset="2"/>
              <a:buChar char="q"/>
            </a:pPr>
            <a:r>
              <a:rPr lang="en-US" sz="2000" b="0" i="0" dirty="0">
                <a:solidFill>
                  <a:srgbClr val="273239"/>
                </a:solidFill>
                <a:effectLst/>
                <a:latin typeface="+mj-lt"/>
              </a:rPr>
              <a:t>Security features such as </a:t>
            </a:r>
            <a:r>
              <a:rPr lang="en-US" sz="2000" b="0" i="0" dirty="0">
                <a:solidFill>
                  <a:srgbClr val="273239"/>
                </a:solidFill>
                <a:effectLst/>
                <a:highlight>
                  <a:srgbClr val="FFFF00"/>
                </a:highlight>
                <a:latin typeface="+mj-lt"/>
              </a:rPr>
              <a:t>encryption and authentication to protect against unauthorized access</a:t>
            </a:r>
            <a:r>
              <a:rPr lang="en-US" sz="2000" b="0" i="0" dirty="0">
                <a:solidFill>
                  <a:srgbClr val="273239"/>
                </a:solidFill>
                <a:effectLst/>
                <a:latin typeface="+mj-lt"/>
              </a:rPr>
              <a:t>.</a:t>
            </a:r>
          </a:p>
        </p:txBody>
      </p:sp>
    </p:spTree>
    <p:extLst>
      <p:ext uri="{BB962C8B-B14F-4D97-AF65-F5344CB8AC3E}">
        <p14:creationId xmlns:p14="http://schemas.microsoft.com/office/powerpoint/2010/main" val="542221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09D6C80E-7D1E-D644-9845-63E195BAED06}"/>
            </a:ext>
          </a:extLst>
        </p:cNvPr>
        <p:cNvGrpSpPr/>
        <p:nvPr/>
      </p:nvGrpSpPr>
      <p:grpSpPr>
        <a:xfrm>
          <a:off x="0" y="0"/>
          <a:ext cx="0" cy="0"/>
          <a:chOff x="0" y="0"/>
          <a:chExt cx="0" cy="0"/>
        </a:xfrm>
      </p:grpSpPr>
      <p:sp>
        <p:nvSpPr>
          <p:cNvPr id="3078" name="TextBox 10">
            <a:extLst>
              <a:ext uri="{FF2B5EF4-FFF2-40B4-BE49-F238E27FC236}">
                <a16:creationId xmlns:a16="http://schemas.microsoft.com/office/drawing/2014/main" id="{EC3B8730-7782-6B5F-7A7C-3DA20603EE2F}"/>
              </a:ext>
            </a:extLst>
          </p:cNvPr>
          <p:cNvSpPr txBox="1"/>
          <p:nvPr/>
        </p:nvSpPr>
        <p:spPr>
          <a:xfrm>
            <a:off x="0" y="5589240"/>
            <a:ext cx="5366908" cy="892552"/>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endPar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UNIT-1:- Fundamentals of  IoT</a:t>
            </a:r>
          </a:p>
          <a:p>
            <a:pPr fontAlgn="base">
              <a:spcBef>
                <a:spcPct val="0"/>
              </a:spcBef>
              <a:spcAft>
                <a:spcPct val="0"/>
              </a:spcAft>
            </a:pPr>
            <a:endParaRPr lang="en-IN" altLang="en-US" sz="1400" dirty="0">
              <a:solidFill>
                <a:prstClr val="black"/>
              </a:solidFill>
              <a:latin typeface="Cambria" panose="02040503050406030204" pitchFamily="18" charset="0"/>
              <a:ea typeface="Cambria" panose="02040503050406030204" pitchFamily="18" charset="0"/>
            </a:endParaRPr>
          </a:p>
        </p:txBody>
      </p:sp>
      <p:sp>
        <p:nvSpPr>
          <p:cNvPr id="2" name="Rectangle: Rounded Corners 1">
            <a:extLst>
              <a:ext uri="{FF2B5EF4-FFF2-40B4-BE49-F238E27FC236}">
                <a16:creationId xmlns:a16="http://schemas.microsoft.com/office/drawing/2014/main" id="{45BBB285-4DA8-BDF3-B980-D8F55B81BA8A}"/>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3" name="Rectangle: Rounded Corners 2">
            <a:extLst>
              <a:ext uri="{FF2B5EF4-FFF2-40B4-BE49-F238E27FC236}">
                <a16:creationId xmlns:a16="http://schemas.microsoft.com/office/drawing/2014/main" id="{866095A2-720C-8F5E-18FE-209E6527EF27}"/>
              </a:ext>
            </a:extLst>
          </p:cNvPr>
          <p:cNvSpPr/>
          <p:nvPr/>
        </p:nvSpPr>
        <p:spPr>
          <a:xfrm>
            <a:off x="1979712" y="836712"/>
            <a:ext cx="3960439"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0" dirty="0">
                <a:solidFill>
                  <a:srgbClr val="273239"/>
                </a:solidFill>
                <a:effectLst/>
                <a:latin typeface="+mj-lt"/>
                <a:ea typeface="Cambria" panose="02040503050406030204" pitchFamily="18" charset="0"/>
              </a:rPr>
              <a:t>3. </a:t>
            </a:r>
            <a:r>
              <a:rPr lang="en-US" sz="2400" b="1" i="0" dirty="0">
                <a:solidFill>
                  <a:srgbClr val="273239"/>
                </a:solidFill>
                <a:effectLst/>
                <a:latin typeface="+mj-lt"/>
              </a:rPr>
              <a:t>DATA PROCESSING LAYER</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
        <p:nvSpPr>
          <p:cNvPr id="6" name="TextBox 5">
            <a:extLst>
              <a:ext uri="{FF2B5EF4-FFF2-40B4-BE49-F238E27FC236}">
                <a16:creationId xmlns:a16="http://schemas.microsoft.com/office/drawing/2014/main" id="{DD6C9802-B03A-D3B2-6DBA-64231239A8E9}"/>
              </a:ext>
            </a:extLst>
          </p:cNvPr>
          <p:cNvSpPr txBox="1"/>
          <p:nvPr/>
        </p:nvSpPr>
        <p:spPr>
          <a:xfrm>
            <a:off x="395536" y="1548068"/>
            <a:ext cx="8136904" cy="1862048"/>
          </a:xfrm>
          <a:prstGeom prst="rect">
            <a:avLst/>
          </a:prstGeom>
          <a:noFill/>
        </p:spPr>
        <p:txBody>
          <a:bodyPr wrap="square">
            <a:spAutoFit/>
          </a:bodyPr>
          <a:lstStyle/>
          <a:p>
            <a:pPr marL="342900" indent="-342900" algn="just" fontAlgn="base">
              <a:spcAft>
                <a:spcPts val="1800"/>
              </a:spcAft>
              <a:buFont typeface="Wingdings" panose="05000000000000000000" pitchFamily="2" charset="2"/>
              <a:buChar char="q"/>
            </a:pPr>
            <a:r>
              <a:rPr lang="en-US" sz="2000" b="0" i="0" dirty="0">
                <a:solidFill>
                  <a:srgbClr val="273239"/>
                </a:solidFill>
                <a:effectLst/>
                <a:latin typeface="+mj-lt"/>
              </a:rPr>
              <a:t>The data processing layer of IoT architecture refers to the </a:t>
            </a:r>
            <a:r>
              <a:rPr lang="en-US" sz="2000" b="0" i="0" dirty="0">
                <a:solidFill>
                  <a:srgbClr val="273239"/>
                </a:solidFill>
                <a:effectLst/>
                <a:highlight>
                  <a:srgbClr val="FFFF00"/>
                </a:highlight>
                <a:latin typeface="+mj-lt"/>
              </a:rPr>
              <a:t>software and hardware components that are responsible for collecting, analyzing</a:t>
            </a:r>
            <a:r>
              <a:rPr lang="en-US" sz="2000" b="0" i="0" dirty="0">
                <a:solidFill>
                  <a:srgbClr val="273239"/>
                </a:solidFill>
                <a:effectLst/>
                <a:latin typeface="+mj-lt"/>
              </a:rPr>
              <a:t>, and interpreting data from IoT devices. T</a:t>
            </a:r>
          </a:p>
          <a:p>
            <a:pPr marL="342900" indent="-342900" algn="just" fontAlgn="base">
              <a:spcAft>
                <a:spcPts val="1800"/>
              </a:spcAft>
              <a:buFont typeface="Wingdings" panose="05000000000000000000" pitchFamily="2" charset="2"/>
              <a:buChar char="q"/>
            </a:pPr>
            <a:r>
              <a:rPr lang="en-US" sz="2000" dirty="0">
                <a:solidFill>
                  <a:srgbClr val="273239"/>
                </a:solidFill>
                <a:latin typeface="+mj-lt"/>
              </a:rPr>
              <a:t>T</a:t>
            </a:r>
            <a:r>
              <a:rPr lang="en-US" sz="2000" b="0" i="0" dirty="0">
                <a:solidFill>
                  <a:srgbClr val="273239"/>
                </a:solidFill>
                <a:effectLst/>
                <a:latin typeface="+mj-lt"/>
              </a:rPr>
              <a:t>his layer is responsible for </a:t>
            </a:r>
            <a:r>
              <a:rPr lang="en-US" sz="2000" b="0" i="0" dirty="0">
                <a:solidFill>
                  <a:srgbClr val="273239"/>
                </a:solidFill>
                <a:effectLst/>
                <a:highlight>
                  <a:srgbClr val="FFFF00"/>
                </a:highlight>
                <a:latin typeface="+mj-lt"/>
              </a:rPr>
              <a:t>receiving raw data from the devices</a:t>
            </a:r>
            <a:r>
              <a:rPr lang="en-US" sz="2000" b="0" i="0" dirty="0">
                <a:solidFill>
                  <a:srgbClr val="273239"/>
                </a:solidFill>
                <a:effectLst/>
                <a:latin typeface="+mj-lt"/>
              </a:rPr>
              <a:t>, </a:t>
            </a:r>
            <a:r>
              <a:rPr lang="en-US" sz="2000" b="0" i="0" dirty="0">
                <a:solidFill>
                  <a:srgbClr val="273239"/>
                </a:solidFill>
                <a:effectLst/>
                <a:highlight>
                  <a:srgbClr val="FFFF00"/>
                </a:highlight>
                <a:latin typeface="+mj-lt"/>
              </a:rPr>
              <a:t>processing it, and making it available for further analysis or action</a:t>
            </a:r>
            <a:r>
              <a:rPr lang="en-US" sz="2000" b="0" i="0" dirty="0">
                <a:solidFill>
                  <a:srgbClr val="273239"/>
                </a:solidFill>
                <a:effectLst/>
                <a:latin typeface="+mj-lt"/>
              </a:rPr>
              <a:t>. </a:t>
            </a:r>
          </a:p>
        </p:txBody>
      </p:sp>
      <p:sp>
        <p:nvSpPr>
          <p:cNvPr id="4" name="TextBox 3">
            <a:extLst>
              <a:ext uri="{FF2B5EF4-FFF2-40B4-BE49-F238E27FC236}">
                <a16:creationId xmlns:a16="http://schemas.microsoft.com/office/drawing/2014/main" id="{C4262C19-8981-2BB8-2D6C-170FB62FF7D9}"/>
              </a:ext>
            </a:extLst>
          </p:cNvPr>
          <p:cNvSpPr txBox="1"/>
          <p:nvPr/>
        </p:nvSpPr>
        <p:spPr>
          <a:xfrm>
            <a:off x="395535" y="3533393"/>
            <a:ext cx="8280903" cy="1938992"/>
          </a:xfrm>
          <a:prstGeom prst="rect">
            <a:avLst/>
          </a:prstGeom>
          <a:noFill/>
        </p:spPr>
        <p:txBody>
          <a:bodyPr wrap="square">
            <a:spAutoFit/>
          </a:bodyPr>
          <a:lstStyle/>
          <a:p>
            <a:pPr marL="342900" indent="-342900" algn="just" fontAlgn="base">
              <a:spcAft>
                <a:spcPts val="1800"/>
              </a:spcAft>
              <a:buFont typeface="Wingdings" panose="05000000000000000000" pitchFamily="2" charset="2"/>
              <a:buChar char="q"/>
            </a:pPr>
            <a:r>
              <a:rPr lang="en-US" sz="2000" b="0" i="0" dirty="0">
                <a:solidFill>
                  <a:srgbClr val="273239"/>
                </a:solidFill>
                <a:effectLst/>
                <a:latin typeface="+mj-lt"/>
              </a:rPr>
              <a:t>The data processing layer includes a variety of t</a:t>
            </a:r>
            <a:r>
              <a:rPr lang="en-US" sz="2000" b="0" i="0" dirty="0">
                <a:solidFill>
                  <a:srgbClr val="273239"/>
                </a:solidFill>
                <a:effectLst/>
                <a:highlight>
                  <a:srgbClr val="FFFF00"/>
                </a:highlight>
                <a:latin typeface="+mj-lt"/>
              </a:rPr>
              <a:t>echnologies and tools, such as data management systems, analytics platforms, and </a:t>
            </a:r>
            <a:r>
              <a:rPr lang="en-US" sz="2000" dirty="0">
                <a:solidFill>
                  <a:srgbClr val="273239"/>
                </a:solidFill>
                <a:highlight>
                  <a:srgbClr val="FFFF00"/>
                </a:highlight>
                <a:latin typeface="+mj-lt"/>
              </a:rPr>
              <a:t>machine learning</a:t>
            </a:r>
            <a:r>
              <a:rPr lang="en-US" sz="2000" b="0" i="0" dirty="0">
                <a:solidFill>
                  <a:srgbClr val="273239"/>
                </a:solidFill>
                <a:effectLst/>
                <a:highlight>
                  <a:srgbClr val="FFFF00"/>
                </a:highlight>
                <a:latin typeface="+mj-lt"/>
              </a:rPr>
              <a:t> algorithms</a:t>
            </a:r>
            <a:r>
              <a:rPr lang="en-US" sz="2000" b="0" i="0" dirty="0">
                <a:solidFill>
                  <a:srgbClr val="273239"/>
                </a:solidFill>
                <a:effectLst/>
                <a:latin typeface="+mj-lt"/>
              </a:rPr>
              <a:t>. These tools are used to extract meaningful insights from the data and make decisions based on that data. Example of a </a:t>
            </a:r>
            <a:r>
              <a:rPr lang="en-US" sz="2000" b="0" i="0" dirty="0">
                <a:solidFill>
                  <a:srgbClr val="273239"/>
                </a:solidFill>
                <a:effectLst/>
                <a:highlight>
                  <a:srgbClr val="FFFF00"/>
                </a:highlight>
                <a:latin typeface="+mj-lt"/>
              </a:rPr>
              <a:t>technology used in the data processing layer is a data lake, which is a centralized repository for storing raw data from IoT devices</a:t>
            </a:r>
            <a:r>
              <a:rPr lang="en-US" sz="2000" b="0" i="0" dirty="0">
                <a:solidFill>
                  <a:srgbClr val="273239"/>
                </a:solidFill>
                <a:effectLst/>
                <a:latin typeface="+mj-lt"/>
              </a:rPr>
              <a:t>. </a:t>
            </a:r>
          </a:p>
        </p:txBody>
      </p:sp>
    </p:spTree>
    <p:extLst>
      <p:ext uri="{BB962C8B-B14F-4D97-AF65-F5344CB8AC3E}">
        <p14:creationId xmlns:p14="http://schemas.microsoft.com/office/powerpoint/2010/main" val="2932768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91A39-88EB-31A0-9626-839425C23A6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DB32F77-9F90-4D54-746C-7603F1D5457D}"/>
              </a:ext>
            </a:extLst>
          </p:cNvPr>
          <p:cNvSpPr txBox="1"/>
          <p:nvPr/>
        </p:nvSpPr>
        <p:spPr>
          <a:xfrm>
            <a:off x="503536" y="1054965"/>
            <a:ext cx="7236816" cy="3170099"/>
          </a:xfrm>
          <a:prstGeom prst="rect">
            <a:avLst/>
          </a:prstGeom>
          <a:noFill/>
        </p:spPr>
        <p:txBody>
          <a:bodyPr wrap="square" rtlCol="0">
            <a:spAutoFit/>
          </a:bodyPr>
          <a:lstStyle/>
          <a:p>
            <a:pPr marL="285750" indent="-285750" algn="just" fontAlgn="base">
              <a:buFont typeface="Wingdings" panose="05000000000000000000" pitchFamily="2" charset="2"/>
              <a:buChar char="q"/>
            </a:pPr>
            <a:r>
              <a:rPr lang="en-US" sz="2000" dirty="0"/>
              <a:t>The application layer of IoT architecture is the topmost layer that interacts directly with the end-user.</a:t>
            </a:r>
          </a:p>
          <a:p>
            <a:pPr algn="just" fontAlgn="base"/>
            <a:endParaRPr lang="en-US" sz="2000" dirty="0"/>
          </a:p>
          <a:p>
            <a:pPr marL="285750" indent="-285750" algn="just" fontAlgn="base">
              <a:buFont typeface="Wingdings" panose="05000000000000000000" pitchFamily="2" charset="2"/>
              <a:buChar char="q"/>
            </a:pPr>
            <a:r>
              <a:rPr lang="en-US" sz="2000" dirty="0"/>
              <a:t> It is responsible for providing user-friendly interfaces and functionalities that enable users to access and control IoT devices. </a:t>
            </a:r>
          </a:p>
          <a:p>
            <a:pPr algn="just" fontAlgn="base"/>
            <a:endParaRPr lang="en-US" sz="2000" dirty="0"/>
          </a:p>
          <a:p>
            <a:pPr marL="285750" indent="-285750" algn="just" fontAlgn="base">
              <a:buFont typeface="Wingdings" panose="05000000000000000000" pitchFamily="2" charset="2"/>
              <a:buChar char="q"/>
            </a:pPr>
            <a:r>
              <a:rPr lang="en-US" sz="2000" dirty="0"/>
              <a:t>This layer includes various software and applications such as mobile apps, web portals, and other user interfaces that are designed to interact with the underlying IoT infrastructure. </a:t>
            </a:r>
          </a:p>
        </p:txBody>
      </p:sp>
      <p:sp>
        <p:nvSpPr>
          <p:cNvPr id="2" name="Rectangle: Rounded Corners 1">
            <a:extLst>
              <a:ext uri="{FF2B5EF4-FFF2-40B4-BE49-F238E27FC236}">
                <a16:creationId xmlns:a16="http://schemas.microsoft.com/office/drawing/2014/main" id="{E9619A58-77D0-5177-6958-43B25905B568}"/>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A2A26845-38FC-8313-7603-6B10CC209352}"/>
              </a:ext>
            </a:extLst>
          </p:cNvPr>
          <p:cNvSpPr/>
          <p:nvPr/>
        </p:nvSpPr>
        <p:spPr>
          <a:xfrm>
            <a:off x="2339752" y="558077"/>
            <a:ext cx="3960439"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rgbClr val="273239"/>
                </a:solidFill>
                <a:latin typeface="+mj-lt"/>
                <a:ea typeface="Cambria" panose="02040503050406030204" pitchFamily="18" charset="0"/>
              </a:rPr>
              <a:t>4</a:t>
            </a:r>
            <a:r>
              <a:rPr lang="en-US" sz="2400" b="1" i="0" dirty="0">
                <a:solidFill>
                  <a:srgbClr val="273239"/>
                </a:solidFill>
                <a:effectLst/>
                <a:latin typeface="+mj-lt"/>
                <a:ea typeface="Cambria" panose="02040503050406030204" pitchFamily="18" charset="0"/>
              </a:rPr>
              <a:t>. </a:t>
            </a:r>
            <a:r>
              <a:rPr lang="en-US" sz="2400" b="1" i="0" dirty="0">
                <a:solidFill>
                  <a:srgbClr val="273239"/>
                </a:solidFill>
                <a:effectLst/>
                <a:latin typeface="+mj-lt"/>
              </a:rPr>
              <a:t>APPLICATION LAYER</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
        <p:nvSpPr>
          <p:cNvPr id="7" name="TextBox 6">
            <a:extLst>
              <a:ext uri="{FF2B5EF4-FFF2-40B4-BE49-F238E27FC236}">
                <a16:creationId xmlns:a16="http://schemas.microsoft.com/office/drawing/2014/main" id="{B90325AB-336F-780D-52FD-B51CEDD3DF3C}"/>
              </a:ext>
            </a:extLst>
          </p:cNvPr>
          <p:cNvSpPr txBox="1"/>
          <p:nvPr/>
        </p:nvSpPr>
        <p:spPr>
          <a:xfrm>
            <a:off x="503536" y="4512118"/>
            <a:ext cx="8172903" cy="1323439"/>
          </a:xfrm>
          <a:prstGeom prst="rect">
            <a:avLst/>
          </a:prstGeom>
          <a:noFill/>
        </p:spPr>
        <p:txBody>
          <a:bodyPr wrap="square" rtlCol="0">
            <a:spAutoFit/>
          </a:bodyPr>
          <a:lstStyle/>
          <a:p>
            <a:pPr marL="285750" indent="-285750" algn="just" fontAlgn="base">
              <a:buFont typeface="Wingdings" panose="05000000000000000000" pitchFamily="2" charset="2"/>
              <a:buChar char="q"/>
            </a:pPr>
            <a:r>
              <a:rPr lang="en-US" sz="2000" dirty="0"/>
              <a:t>The application layer also includes analytics and processing capabilities that allow data to be analyzed and transformed into meaningful insights. This can include machine learning algorithms, data visualization tools, and other advanced analytics capabilities.</a:t>
            </a:r>
          </a:p>
        </p:txBody>
      </p:sp>
    </p:spTree>
    <p:extLst>
      <p:ext uri="{BB962C8B-B14F-4D97-AF65-F5344CB8AC3E}">
        <p14:creationId xmlns:p14="http://schemas.microsoft.com/office/powerpoint/2010/main" val="442571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4B5C7-D71A-6156-E9DB-FA1BC950D237}"/>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176E281-92C6-8494-E36D-E5553049B08F}"/>
              </a:ext>
            </a:extLst>
          </p:cNvPr>
          <p:cNvSpPr/>
          <p:nvPr/>
        </p:nvSpPr>
        <p:spPr>
          <a:xfrm>
            <a:off x="2267744" y="836712"/>
            <a:ext cx="3960439"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0"/>
                <a:solidFill>
                  <a:srgbClr val="273239"/>
                </a:solidFill>
                <a:effectLst>
                  <a:outerShdw blurRad="38100" dist="25400" dir="5400000" algn="ctr" rotWithShape="0">
                    <a:srgbClr val="6E747A">
                      <a:alpha val="43000"/>
                    </a:srgbClr>
                  </a:outerShdw>
                </a:effectLst>
                <a:latin typeface="+mj-lt"/>
                <a:ea typeface="Cambria" panose="02040503050406030204" pitchFamily="18" charset="0"/>
              </a:rPr>
              <a:t>one</a:t>
            </a:r>
            <a:r>
              <a:rPr lang="en-US" sz="2400" b="1" cap="none" spc="0" dirty="0">
                <a:ln w="0"/>
                <a:solidFill>
                  <a:srgbClr val="273239"/>
                </a:solidFill>
                <a:effectLst>
                  <a:outerShdw blurRad="38100" dist="25400" dir="5400000" algn="ctr" rotWithShape="0">
                    <a:srgbClr val="6E747A">
                      <a:alpha val="43000"/>
                    </a:srgbClr>
                  </a:outerShdw>
                </a:effectLst>
                <a:latin typeface="+mj-lt"/>
                <a:ea typeface="Cambria" panose="02040503050406030204" pitchFamily="18" charset="0"/>
              </a:rPr>
              <a:t>M2M ARCHITECTURE</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
        <p:nvSpPr>
          <p:cNvPr id="7" name="TextBox 6">
            <a:extLst>
              <a:ext uri="{FF2B5EF4-FFF2-40B4-BE49-F238E27FC236}">
                <a16:creationId xmlns:a16="http://schemas.microsoft.com/office/drawing/2014/main" id="{30F343E8-B45E-6BB8-1270-FEDC7530BA5D}"/>
              </a:ext>
            </a:extLst>
          </p:cNvPr>
          <p:cNvSpPr txBox="1"/>
          <p:nvPr/>
        </p:nvSpPr>
        <p:spPr>
          <a:xfrm>
            <a:off x="503548" y="1783702"/>
            <a:ext cx="7038780" cy="830997"/>
          </a:xfrm>
          <a:prstGeom prst="rect">
            <a:avLst/>
          </a:prstGeom>
          <a:noFill/>
        </p:spPr>
        <p:txBody>
          <a:bodyPr wrap="square" rtlCol="0">
            <a:spAutoFit/>
          </a:bodyPr>
          <a:lstStyle/>
          <a:p>
            <a:pPr marL="285750" indent="-285750" algn="just" fontAlgn="base">
              <a:buFont typeface="Wingdings" panose="05000000000000000000" pitchFamily="2" charset="2"/>
              <a:buChar char="q"/>
            </a:pPr>
            <a:r>
              <a:rPr lang="en-US" sz="2400" b="0" i="0" dirty="0">
                <a:solidFill>
                  <a:srgbClr val="1F1F1F"/>
                </a:solidFill>
                <a:effectLst/>
                <a:latin typeface="+mj-lt"/>
              </a:rPr>
              <a:t> oneM2M standards allow any IoT application to discover and interact with any IoT device.</a:t>
            </a:r>
            <a:endParaRPr lang="en-US" sz="2400" dirty="0">
              <a:latin typeface="+mj-lt"/>
            </a:endParaRPr>
          </a:p>
        </p:txBody>
      </p:sp>
      <p:sp>
        <p:nvSpPr>
          <p:cNvPr id="3" name="TextBox 2">
            <a:extLst>
              <a:ext uri="{FF2B5EF4-FFF2-40B4-BE49-F238E27FC236}">
                <a16:creationId xmlns:a16="http://schemas.microsoft.com/office/drawing/2014/main" id="{3647D4DC-840C-EE40-8B2C-C91D7C93D738}"/>
              </a:ext>
            </a:extLst>
          </p:cNvPr>
          <p:cNvSpPr txBox="1"/>
          <p:nvPr/>
        </p:nvSpPr>
        <p:spPr>
          <a:xfrm>
            <a:off x="503548" y="3140968"/>
            <a:ext cx="8136904" cy="1938992"/>
          </a:xfrm>
          <a:prstGeom prst="rect">
            <a:avLst/>
          </a:prstGeom>
          <a:noFill/>
        </p:spPr>
        <p:txBody>
          <a:bodyPr wrap="square" rtlCol="0">
            <a:spAutoFit/>
          </a:bodyPr>
          <a:lstStyle/>
          <a:p>
            <a:pPr marL="285750" indent="-285750" algn="just" fontAlgn="base">
              <a:buFont typeface="Wingdings" panose="05000000000000000000" pitchFamily="2" charset="2"/>
              <a:buChar char="q"/>
            </a:pPr>
            <a:r>
              <a:rPr lang="en-US" sz="2400" b="0" i="0" dirty="0">
                <a:solidFill>
                  <a:srgbClr val="1F1F1F"/>
                </a:solidFill>
                <a:effectLst/>
                <a:latin typeface="+mj-lt"/>
              </a:rPr>
              <a:t> </a:t>
            </a:r>
            <a:r>
              <a:rPr lang="en-US" sz="2400" b="0" i="0" dirty="0">
                <a:solidFill>
                  <a:srgbClr val="000000"/>
                </a:solidFill>
                <a:effectLst/>
                <a:latin typeface="Segoe UI" panose="020B0502040204020203" pitchFamily="34" charset="0"/>
              </a:rPr>
              <a:t>Machine to machine, or M2M, is a term that refers to systems in which </a:t>
            </a:r>
            <a:r>
              <a:rPr lang="en-US" sz="2400" b="0" i="0" dirty="0">
                <a:solidFill>
                  <a:srgbClr val="000000"/>
                </a:solidFill>
                <a:effectLst/>
                <a:highlight>
                  <a:srgbClr val="FFFF00"/>
                </a:highlight>
                <a:latin typeface="Segoe UI" panose="020B0502040204020203" pitchFamily="34" charset="0"/>
              </a:rPr>
              <a:t>machines interact with one another autonomously and without the need for human involvement</a:t>
            </a:r>
            <a:r>
              <a:rPr lang="en-US" sz="2400" b="0" i="0" dirty="0">
                <a:solidFill>
                  <a:srgbClr val="000000"/>
                </a:solidFill>
                <a:effectLst/>
                <a:latin typeface="Segoe UI" panose="020B0502040204020203" pitchFamily="34" charset="0"/>
              </a:rPr>
              <a:t>, regardless of the </a:t>
            </a:r>
            <a:r>
              <a:rPr lang="en-US" sz="2400" b="0" i="0" dirty="0">
                <a:solidFill>
                  <a:srgbClr val="000000"/>
                </a:solidFill>
                <a:effectLst/>
                <a:highlight>
                  <a:srgbClr val="FFFF00"/>
                </a:highlight>
                <a:latin typeface="Segoe UI" panose="020B0502040204020203" pitchFamily="34" charset="0"/>
              </a:rPr>
              <a:t>devices or communication channels involved.</a:t>
            </a:r>
            <a:endParaRPr lang="en-US" sz="2400" dirty="0">
              <a:highlight>
                <a:srgbClr val="FFFF00"/>
              </a:highlight>
              <a:latin typeface="+mj-lt"/>
            </a:endParaRPr>
          </a:p>
        </p:txBody>
      </p:sp>
    </p:spTree>
    <p:extLst>
      <p:ext uri="{BB962C8B-B14F-4D97-AF65-F5344CB8AC3E}">
        <p14:creationId xmlns:p14="http://schemas.microsoft.com/office/powerpoint/2010/main" val="2708939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12A0-547D-6D3E-14E6-92694B03ADA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A62AF0B-0A58-8959-96DE-FFD99183265F}"/>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7" name="TextBox 6">
            <a:extLst>
              <a:ext uri="{FF2B5EF4-FFF2-40B4-BE49-F238E27FC236}">
                <a16:creationId xmlns:a16="http://schemas.microsoft.com/office/drawing/2014/main" id="{A9C60735-0FEB-CFD4-4669-474236D2AB98}"/>
              </a:ext>
            </a:extLst>
          </p:cNvPr>
          <p:cNvSpPr txBox="1"/>
          <p:nvPr/>
        </p:nvSpPr>
        <p:spPr>
          <a:xfrm>
            <a:off x="421807" y="829207"/>
            <a:ext cx="7102521" cy="1938992"/>
          </a:xfrm>
          <a:prstGeom prst="rect">
            <a:avLst/>
          </a:prstGeom>
          <a:noFill/>
        </p:spPr>
        <p:txBody>
          <a:bodyPr wrap="square" rtlCol="0">
            <a:spAutoFit/>
          </a:bodyPr>
          <a:lstStyle/>
          <a:p>
            <a:pPr marL="285750" indent="-285750" algn="just" fontAlgn="base">
              <a:buFont typeface="Wingdings" panose="05000000000000000000" pitchFamily="2" charset="2"/>
              <a:buChar char="q"/>
            </a:pPr>
            <a:r>
              <a:rPr lang="en-US" sz="2400" b="0" i="0" dirty="0">
                <a:solidFill>
                  <a:srgbClr val="000000"/>
                </a:solidFill>
                <a:effectLst/>
                <a:latin typeface="+mj-lt"/>
              </a:rPr>
              <a:t> M2M IoT architecture primarily focuses on IoT services, apps, and networks, facilitating their interoperability by providing a variety of application </a:t>
            </a:r>
            <a:r>
              <a:rPr lang="en-US" sz="2400" b="0" i="0" dirty="0">
                <a:solidFill>
                  <a:srgbClr val="000000"/>
                </a:solidFill>
                <a:effectLst/>
                <a:highlight>
                  <a:srgbClr val="FFFF00"/>
                </a:highlight>
                <a:latin typeface="+mj-lt"/>
              </a:rPr>
              <a:t>programming interfaces (APIs), </a:t>
            </a:r>
            <a:r>
              <a:rPr lang="en-US" sz="2400" b="0" i="0" dirty="0">
                <a:solidFill>
                  <a:srgbClr val="000000"/>
                </a:solidFill>
                <a:effectLst/>
                <a:latin typeface="+mj-lt"/>
              </a:rPr>
              <a:t>allowing them to communicate with one another.</a:t>
            </a:r>
            <a:endParaRPr lang="en-US" sz="2400" dirty="0">
              <a:latin typeface="+mj-lt"/>
            </a:endParaRPr>
          </a:p>
        </p:txBody>
      </p:sp>
      <p:sp>
        <p:nvSpPr>
          <p:cNvPr id="4" name="Rectangle: Rounded Corners 3">
            <a:extLst>
              <a:ext uri="{FF2B5EF4-FFF2-40B4-BE49-F238E27FC236}">
                <a16:creationId xmlns:a16="http://schemas.microsoft.com/office/drawing/2014/main" id="{2E4D47F5-70DD-F6A5-0A73-43D2BC563F16}"/>
              </a:ext>
            </a:extLst>
          </p:cNvPr>
          <p:cNvSpPr/>
          <p:nvPr/>
        </p:nvSpPr>
        <p:spPr>
          <a:xfrm>
            <a:off x="1115616" y="3933056"/>
            <a:ext cx="1800200" cy="9488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Application Layer</a:t>
            </a:r>
          </a:p>
        </p:txBody>
      </p:sp>
      <p:sp>
        <p:nvSpPr>
          <p:cNvPr id="6" name="Rectangle: Rounded Corners 5">
            <a:extLst>
              <a:ext uri="{FF2B5EF4-FFF2-40B4-BE49-F238E27FC236}">
                <a16:creationId xmlns:a16="http://schemas.microsoft.com/office/drawing/2014/main" id="{8D8E3EAC-C54F-8735-7562-6DD11530C302}"/>
              </a:ext>
            </a:extLst>
          </p:cNvPr>
          <p:cNvSpPr/>
          <p:nvPr/>
        </p:nvSpPr>
        <p:spPr>
          <a:xfrm>
            <a:off x="3743899" y="3933056"/>
            <a:ext cx="1800200" cy="9488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Service Layer</a:t>
            </a:r>
          </a:p>
        </p:txBody>
      </p:sp>
      <p:sp>
        <p:nvSpPr>
          <p:cNvPr id="8" name="Rectangle: Rounded Corners 7">
            <a:extLst>
              <a:ext uri="{FF2B5EF4-FFF2-40B4-BE49-F238E27FC236}">
                <a16:creationId xmlns:a16="http://schemas.microsoft.com/office/drawing/2014/main" id="{9C0161B1-1675-B388-3812-FF4FBCC0764E}"/>
              </a:ext>
            </a:extLst>
          </p:cNvPr>
          <p:cNvSpPr/>
          <p:nvPr/>
        </p:nvSpPr>
        <p:spPr>
          <a:xfrm>
            <a:off x="6339106" y="3933056"/>
            <a:ext cx="1800200" cy="9488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Network Layer</a:t>
            </a:r>
          </a:p>
        </p:txBody>
      </p:sp>
      <p:sp>
        <p:nvSpPr>
          <p:cNvPr id="9" name="Arrow: Right 8">
            <a:extLst>
              <a:ext uri="{FF2B5EF4-FFF2-40B4-BE49-F238E27FC236}">
                <a16:creationId xmlns:a16="http://schemas.microsoft.com/office/drawing/2014/main" id="{C99BA7A5-E5E8-A050-D009-A07D17A94D3E}"/>
              </a:ext>
            </a:extLst>
          </p:cNvPr>
          <p:cNvSpPr/>
          <p:nvPr/>
        </p:nvSpPr>
        <p:spPr>
          <a:xfrm>
            <a:off x="2915816" y="4263457"/>
            <a:ext cx="795007"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4866FA69-D323-C146-C35B-0076C8A3A70B}"/>
              </a:ext>
            </a:extLst>
          </p:cNvPr>
          <p:cNvSpPr/>
          <p:nvPr/>
        </p:nvSpPr>
        <p:spPr>
          <a:xfrm>
            <a:off x="5536661" y="4274851"/>
            <a:ext cx="795007"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02C98AF-6987-02DA-4A3C-A7D58ADF86AB}"/>
              </a:ext>
            </a:extLst>
          </p:cNvPr>
          <p:cNvSpPr/>
          <p:nvPr/>
        </p:nvSpPr>
        <p:spPr>
          <a:xfrm>
            <a:off x="2591780" y="5240092"/>
            <a:ext cx="4644516" cy="3600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cap="none" spc="0" dirty="0">
                <a:ln w="0"/>
                <a:solidFill>
                  <a:srgbClr val="273239"/>
                </a:solidFill>
                <a:effectLst>
                  <a:outerShdw blurRad="38100" dist="25400" dir="5400000" algn="ctr" rotWithShape="0">
                    <a:srgbClr val="6E747A">
                      <a:alpha val="43000"/>
                    </a:srgbClr>
                  </a:outerShdw>
                </a:effectLst>
                <a:latin typeface="+mj-lt"/>
                <a:ea typeface="Cambria" panose="02040503050406030204" pitchFamily="18" charset="0"/>
              </a:rPr>
              <a:t>Fig:- oneM2M ARCHITECTURE</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498164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69902-A212-3727-1955-4EC1CEF4C8F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6EF3193-F000-70EC-D9E9-59DA2752B77E}"/>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3F1C91D2-7154-6694-87C5-497BE144A7A9}"/>
              </a:ext>
            </a:extLst>
          </p:cNvPr>
          <p:cNvSpPr/>
          <p:nvPr/>
        </p:nvSpPr>
        <p:spPr>
          <a:xfrm>
            <a:off x="503536" y="800976"/>
            <a:ext cx="3960439"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0"/>
                <a:solidFill>
                  <a:srgbClr val="273239"/>
                </a:solidFill>
                <a:effectLst>
                  <a:outerShdw blurRad="38100" dist="25400" dir="5400000" algn="ctr" rotWithShape="0">
                    <a:srgbClr val="6E747A">
                      <a:alpha val="43000"/>
                    </a:srgbClr>
                  </a:outerShdw>
                </a:effectLst>
                <a:latin typeface="+mj-lt"/>
                <a:ea typeface="Cambria" panose="02040503050406030204" pitchFamily="18" charset="0"/>
              </a:rPr>
              <a:t>Application Layer</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
        <p:nvSpPr>
          <p:cNvPr id="7" name="TextBox 6">
            <a:extLst>
              <a:ext uri="{FF2B5EF4-FFF2-40B4-BE49-F238E27FC236}">
                <a16:creationId xmlns:a16="http://schemas.microsoft.com/office/drawing/2014/main" id="{9DFB300C-14AF-4160-39BD-C5A350705BEB}"/>
              </a:ext>
            </a:extLst>
          </p:cNvPr>
          <p:cNvSpPr txBox="1"/>
          <p:nvPr/>
        </p:nvSpPr>
        <p:spPr>
          <a:xfrm>
            <a:off x="476554" y="1628800"/>
            <a:ext cx="8190891" cy="4154984"/>
          </a:xfrm>
          <a:prstGeom prst="rect">
            <a:avLst/>
          </a:prstGeom>
          <a:noFill/>
        </p:spPr>
        <p:txBody>
          <a:bodyPr wrap="square" rtlCol="0">
            <a:spAutoFit/>
          </a:bodyPr>
          <a:lstStyle/>
          <a:p>
            <a:pPr marL="285750" indent="-285750" algn="just" fontAlgn="base">
              <a:buFont typeface="Wingdings" panose="05000000000000000000" pitchFamily="2" charset="2"/>
              <a:buChar char="q"/>
            </a:pPr>
            <a:r>
              <a:rPr lang="en-US" sz="2400" dirty="0"/>
              <a:t>It is the oneM2M architecture's top layer. IoT </a:t>
            </a:r>
            <a:r>
              <a:rPr lang="en-US" sz="2400" dirty="0">
                <a:highlight>
                  <a:srgbClr val="FFFF00"/>
                </a:highlight>
              </a:rPr>
              <a:t>applications and services </a:t>
            </a:r>
            <a:r>
              <a:rPr lang="en-US" sz="2400" dirty="0"/>
              <a:t>reside in this layer. </a:t>
            </a:r>
          </a:p>
          <a:p>
            <a:pPr marL="285750" indent="-285750" algn="just" fontAlgn="base">
              <a:buFont typeface="Wingdings" panose="05000000000000000000" pitchFamily="2" charset="2"/>
              <a:buChar char="q"/>
            </a:pPr>
            <a:endParaRPr lang="en-US" sz="2400" dirty="0"/>
          </a:p>
          <a:p>
            <a:pPr marL="285750" indent="-285750" algn="just" fontAlgn="base">
              <a:buFont typeface="Wingdings" panose="05000000000000000000" pitchFamily="2" charset="2"/>
              <a:buChar char="q"/>
            </a:pPr>
            <a:r>
              <a:rPr lang="en-US" sz="2400" dirty="0"/>
              <a:t>To access and manage IoT resources and data, the application layer communicates with the services layer. </a:t>
            </a:r>
          </a:p>
          <a:p>
            <a:pPr marL="285750" indent="-285750" algn="just" fontAlgn="base">
              <a:buFont typeface="Wingdings" panose="05000000000000000000" pitchFamily="2" charset="2"/>
              <a:buChar char="q"/>
            </a:pPr>
            <a:endParaRPr lang="en-US" sz="2400" dirty="0"/>
          </a:p>
          <a:p>
            <a:pPr marL="285750" indent="-285750" algn="just" fontAlgn="base">
              <a:buFont typeface="Wingdings" panose="05000000000000000000" pitchFamily="2" charset="2"/>
              <a:buChar char="q"/>
            </a:pPr>
            <a:r>
              <a:rPr lang="en-US" sz="2400" dirty="0"/>
              <a:t>The role of the IoT M2M Application Layer is to </a:t>
            </a:r>
            <a:r>
              <a:rPr lang="en-US" sz="2400" dirty="0">
                <a:highlight>
                  <a:srgbClr val="FFFF00"/>
                </a:highlight>
              </a:rPr>
              <a:t>integrate IoT devices with apps</a:t>
            </a:r>
            <a:r>
              <a:rPr lang="en-US" sz="2400" dirty="0"/>
              <a:t>, such as connecting smart devices to your phone. Additionally, it ensures that these </a:t>
            </a:r>
            <a:r>
              <a:rPr lang="en-US" sz="2400" dirty="0">
                <a:highlight>
                  <a:srgbClr val="FFFF00"/>
                </a:highlight>
              </a:rPr>
              <a:t>gadgets can exchange data with other crucial systems, such as business intelligence tools.</a:t>
            </a:r>
          </a:p>
        </p:txBody>
      </p:sp>
    </p:spTree>
    <p:extLst>
      <p:ext uri="{BB962C8B-B14F-4D97-AF65-F5344CB8AC3E}">
        <p14:creationId xmlns:p14="http://schemas.microsoft.com/office/powerpoint/2010/main" val="1614953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F3FF4-558D-5AF5-F576-8DA33E59DA22}"/>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4ED01FA-01B9-BF0C-CDB2-5F5DA2FB6B80}"/>
              </a:ext>
            </a:extLst>
          </p:cNvPr>
          <p:cNvSpPr/>
          <p:nvPr/>
        </p:nvSpPr>
        <p:spPr>
          <a:xfrm>
            <a:off x="395536" y="1268760"/>
            <a:ext cx="7272808" cy="6480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b="1" dirty="0">
                <a:solidFill>
                  <a:schemeClr val="tx1"/>
                </a:solidFill>
                <a:latin typeface="Times New Roman" pitchFamily="18" charset="0"/>
                <a:cs typeface="Times New Roman" pitchFamily="18" charset="0"/>
              </a:rPr>
              <a:t>UNIT – 3 :- DESIGN AND DEVELOPMENT ENVIRONMENT</a:t>
            </a:r>
          </a:p>
        </p:txBody>
      </p:sp>
      <p:sp>
        <p:nvSpPr>
          <p:cNvPr id="4" name="Rectangle 3">
            <a:extLst>
              <a:ext uri="{FF2B5EF4-FFF2-40B4-BE49-F238E27FC236}">
                <a16:creationId xmlns:a16="http://schemas.microsoft.com/office/drawing/2014/main" id="{0812AE21-E77A-958F-E6EE-6438C935D134}"/>
              </a:ext>
            </a:extLst>
          </p:cNvPr>
          <p:cNvSpPr/>
          <p:nvPr/>
        </p:nvSpPr>
        <p:spPr>
          <a:xfrm>
            <a:off x="683568" y="673532"/>
            <a:ext cx="7416823"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dirty="0">
                <a:ln/>
                <a:solidFill>
                  <a:srgbClr val="FF0000"/>
                </a:solidFill>
              </a:rPr>
              <a:t>Internet of Things(IoT) - Syllabus</a:t>
            </a:r>
          </a:p>
        </p:txBody>
      </p:sp>
      <p:sp>
        <p:nvSpPr>
          <p:cNvPr id="5" name="TextBox 4">
            <a:extLst>
              <a:ext uri="{FF2B5EF4-FFF2-40B4-BE49-F238E27FC236}">
                <a16:creationId xmlns:a16="http://schemas.microsoft.com/office/drawing/2014/main" id="{2E1FF25E-052F-6637-40C6-CAFA8F1097BF}"/>
              </a:ext>
            </a:extLst>
          </p:cNvPr>
          <p:cNvSpPr txBox="1"/>
          <p:nvPr/>
        </p:nvSpPr>
        <p:spPr>
          <a:xfrm>
            <a:off x="395536" y="1988840"/>
            <a:ext cx="8208914" cy="1508105"/>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Design Methodology, Embedded computing logic, Microcontroller, System on Chips, IoT system building blocks, Arduino, </a:t>
            </a:r>
            <a:r>
              <a:rPr lang="en-US" sz="2400" dirty="0" err="1">
                <a:latin typeface="Times New Roman" pitchFamily="18" charset="0"/>
                <a:cs typeface="Times New Roman" pitchFamily="18" charset="0"/>
              </a:rPr>
              <a:t>Nodemcu</a:t>
            </a:r>
            <a:r>
              <a:rPr lang="en-US" sz="2400" dirty="0">
                <a:latin typeface="Times New Roman" pitchFamily="18" charset="0"/>
                <a:cs typeface="Times New Roman" pitchFamily="18" charset="0"/>
              </a:rPr>
              <a:t> Board details,  IDE programming.</a:t>
            </a:r>
          </a:p>
          <a:p>
            <a:pPr algn="just"/>
            <a:endParaRPr lang="en-US" dirty="0"/>
          </a:p>
        </p:txBody>
      </p:sp>
      <p:sp>
        <p:nvSpPr>
          <p:cNvPr id="2" name="Rectangle: Rounded Corners 1">
            <a:extLst>
              <a:ext uri="{FF2B5EF4-FFF2-40B4-BE49-F238E27FC236}">
                <a16:creationId xmlns:a16="http://schemas.microsoft.com/office/drawing/2014/main" id="{88F42EF4-9DC8-9262-B771-5E9B0678340D}"/>
              </a:ext>
            </a:extLst>
          </p:cNvPr>
          <p:cNvSpPr/>
          <p:nvPr/>
        </p:nvSpPr>
        <p:spPr>
          <a:xfrm>
            <a:off x="395536" y="3897630"/>
            <a:ext cx="7272808" cy="6480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dirty="0">
                <a:solidFill>
                  <a:schemeClr val="tx1"/>
                </a:solidFill>
                <a:latin typeface="Times New Roman" pitchFamily="18" charset="0"/>
                <a:cs typeface="Times New Roman" pitchFamily="18" charset="0"/>
              </a:rPr>
              <a:t>UNIT – 4 :- DATAANALYTICS AND  SERVICES</a:t>
            </a:r>
          </a:p>
        </p:txBody>
      </p:sp>
      <p:sp>
        <p:nvSpPr>
          <p:cNvPr id="6" name="TextBox 5">
            <a:extLst>
              <a:ext uri="{FF2B5EF4-FFF2-40B4-BE49-F238E27FC236}">
                <a16:creationId xmlns:a16="http://schemas.microsoft.com/office/drawing/2014/main" id="{EA9C03CC-FF59-55CB-D2F9-FE70007CD5B8}"/>
              </a:ext>
            </a:extLst>
          </p:cNvPr>
          <p:cNvSpPr txBox="1"/>
          <p:nvPr/>
        </p:nvSpPr>
        <p:spPr>
          <a:xfrm>
            <a:off x="395536" y="4617710"/>
            <a:ext cx="8352928" cy="1877437"/>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Structured Vs Unstructured Data and Data in Motion Vs Data in Rest, Role of Machine Learning — No SQL Databases, </a:t>
            </a:r>
            <a:r>
              <a:rPr lang="en-US" sz="2400" dirty="0" err="1">
                <a:latin typeface="Times New Roman" pitchFamily="18" charset="0"/>
                <a:cs typeface="Times New Roman" pitchFamily="18" charset="0"/>
              </a:rPr>
              <a:t>HadoopEcosystem</a:t>
            </a:r>
            <a:r>
              <a:rPr lang="en-US" sz="2400" dirty="0">
                <a:latin typeface="Times New Roman" pitchFamily="18" charset="0"/>
                <a:cs typeface="Times New Roman" pitchFamily="18" charset="0"/>
              </a:rPr>
              <a:t>, Apache Kafka, Apache Spark, Edge Streaming Analytics, </a:t>
            </a:r>
            <a:r>
              <a:rPr lang="en-US" sz="2400" dirty="0" err="1">
                <a:latin typeface="Times New Roman" pitchFamily="18" charset="0"/>
                <a:cs typeface="Times New Roman" pitchFamily="18" charset="0"/>
              </a:rPr>
              <a:t>Xively</a:t>
            </a:r>
            <a:r>
              <a:rPr lang="en-US" sz="2400" dirty="0">
                <a:latin typeface="Times New Roman" pitchFamily="18" charset="0"/>
                <a:cs typeface="Times New Roman" pitchFamily="18" charset="0"/>
              </a:rPr>
              <a:t> Cloud for IoT, Python Web Application.</a:t>
            </a:r>
            <a:endParaRPr lang="en-IN" sz="2400" dirty="0">
              <a:latin typeface="Times New Roman" pitchFamily="18" charset="0"/>
              <a:cs typeface="Times New Roman" pitchFamily="18" charset="0"/>
            </a:endParaRPr>
          </a:p>
          <a:p>
            <a:pPr algn="just"/>
            <a:endParaRPr lang="en-US" dirty="0"/>
          </a:p>
        </p:txBody>
      </p:sp>
    </p:spTree>
    <p:extLst>
      <p:ext uri="{BB962C8B-B14F-4D97-AF65-F5344CB8AC3E}">
        <p14:creationId xmlns:p14="http://schemas.microsoft.com/office/powerpoint/2010/main" val="3066119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5F5BC-DF1F-7607-D64D-AB90CF7CF32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C3B3FB6-3150-D25B-D460-374056BE126D}"/>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AD85C39-4047-B49E-E850-258BCB9C26A8}"/>
              </a:ext>
            </a:extLst>
          </p:cNvPr>
          <p:cNvSpPr/>
          <p:nvPr/>
        </p:nvSpPr>
        <p:spPr>
          <a:xfrm>
            <a:off x="611561" y="800976"/>
            <a:ext cx="3960439"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atin typeface="+mj-lt"/>
              </a:rPr>
              <a:t>Services Layer </a:t>
            </a:r>
            <a:endParaRPr lang="en-US" sz="2400" b="1" cap="none" spc="0" dirty="0">
              <a:ln w="0"/>
              <a:solidFill>
                <a:schemeClr val="accent1"/>
              </a:solidFill>
              <a:effectLst>
                <a:outerShdw blurRad="38100" dist="25400" dir="5400000" algn="ctr" rotWithShape="0">
                  <a:srgbClr val="6E747A">
                    <a:alpha val="43000"/>
                  </a:srgbClr>
                </a:outerShdw>
              </a:effectLst>
              <a:latin typeface="+mj-lt"/>
            </a:endParaRPr>
          </a:p>
        </p:txBody>
      </p:sp>
      <p:sp>
        <p:nvSpPr>
          <p:cNvPr id="7" name="TextBox 6">
            <a:extLst>
              <a:ext uri="{FF2B5EF4-FFF2-40B4-BE49-F238E27FC236}">
                <a16:creationId xmlns:a16="http://schemas.microsoft.com/office/drawing/2014/main" id="{9F0CB92E-A439-EE14-8335-6996B11D9C2B}"/>
              </a:ext>
            </a:extLst>
          </p:cNvPr>
          <p:cNvSpPr txBox="1"/>
          <p:nvPr/>
        </p:nvSpPr>
        <p:spPr>
          <a:xfrm>
            <a:off x="395536" y="1700808"/>
            <a:ext cx="8172903" cy="4154984"/>
          </a:xfrm>
          <a:prstGeom prst="rect">
            <a:avLst/>
          </a:prstGeom>
          <a:noFill/>
        </p:spPr>
        <p:txBody>
          <a:bodyPr wrap="square" rtlCol="0">
            <a:spAutoFit/>
          </a:bodyPr>
          <a:lstStyle/>
          <a:p>
            <a:pPr marL="285750" indent="-285750" algn="just" fontAlgn="base">
              <a:buFont typeface="Wingdings" panose="05000000000000000000" pitchFamily="2" charset="2"/>
              <a:buChar char="q"/>
            </a:pPr>
            <a:r>
              <a:rPr lang="en-US" sz="2400" dirty="0"/>
              <a:t>The service layer acts as a connecting layer between </a:t>
            </a:r>
            <a:r>
              <a:rPr lang="en-US" sz="2400" dirty="0">
                <a:highlight>
                  <a:srgbClr val="FFFF00"/>
                </a:highlight>
              </a:rPr>
              <a:t>IoT devices and communication networks</a:t>
            </a:r>
            <a:r>
              <a:rPr lang="en-US" sz="2400" dirty="0"/>
              <a:t>. </a:t>
            </a:r>
          </a:p>
          <a:p>
            <a:pPr marL="285750" indent="-285750" algn="just" fontAlgn="base">
              <a:buFont typeface="Wingdings" panose="05000000000000000000" pitchFamily="2" charset="2"/>
              <a:buChar char="q"/>
            </a:pPr>
            <a:endParaRPr lang="en-US" sz="2400" dirty="0"/>
          </a:p>
          <a:p>
            <a:pPr marL="285750" indent="-285750" algn="just" fontAlgn="base">
              <a:buFont typeface="Wingdings" panose="05000000000000000000" pitchFamily="2" charset="2"/>
              <a:buChar char="q"/>
            </a:pPr>
            <a:r>
              <a:rPr lang="en-US" sz="2400" dirty="0"/>
              <a:t>It is essential for abstracting away the difficulties of device connectivity and data transfer.</a:t>
            </a:r>
          </a:p>
          <a:p>
            <a:pPr marL="285750" indent="-285750" algn="just" fontAlgn="base">
              <a:buFont typeface="Wingdings" panose="05000000000000000000" pitchFamily="2" charset="2"/>
              <a:buChar char="q"/>
            </a:pPr>
            <a:endParaRPr lang="en-US" sz="2400" dirty="0"/>
          </a:p>
          <a:p>
            <a:pPr marL="285750" indent="-285750" algn="just" fontAlgn="base">
              <a:buFont typeface="Wingdings" panose="05000000000000000000" pitchFamily="2" charset="2"/>
              <a:buChar char="q"/>
            </a:pPr>
            <a:r>
              <a:rPr lang="en-US" sz="2400" dirty="0"/>
              <a:t> This layer standardizes data formats and communication protocols, providing i</a:t>
            </a:r>
            <a:r>
              <a:rPr lang="en-US" sz="2400" dirty="0">
                <a:highlight>
                  <a:srgbClr val="FFFF00"/>
                </a:highlight>
              </a:rPr>
              <a:t>nteroperability across IoT platforms and devices. </a:t>
            </a:r>
            <a:r>
              <a:rPr lang="en-US" sz="2400" dirty="0"/>
              <a:t>We can also say this layer functions as the background control hub. It manages the logical parts of the network and the rules they follow to work together efficiently. </a:t>
            </a:r>
          </a:p>
        </p:txBody>
      </p:sp>
    </p:spTree>
    <p:extLst>
      <p:ext uri="{BB962C8B-B14F-4D97-AF65-F5344CB8AC3E}">
        <p14:creationId xmlns:p14="http://schemas.microsoft.com/office/powerpoint/2010/main" val="3852310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48117-6E26-34B3-8573-E2A1D6B9949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D0FECE4-B331-EEF7-F9E0-10A444A2B1EA}"/>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1EC114C-FEAA-832B-493E-65D73CBC4CBC}"/>
              </a:ext>
            </a:extLst>
          </p:cNvPr>
          <p:cNvSpPr/>
          <p:nvPr/>
        </p:nvSpPr>
        <p:spPr>
          <a:xfrm>
            <a:off x="899592" y="681810"/>
            <a:ext cx="3960439"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Network Layer</a:t>
            </a:r>
            <a:endParaRPr lang="en-US" sz="2400" b="1" cap="none" spc="0" dirty="0">
              <a:ln w="0"/>
              <a:solidFill>
                <a:schemeClr val="accent1"/>
              </a:solidFill>
              <a:effectLst>
                <a:outerShdw blurRad="38100" dist="25400" dir="5400000" algn="ctr" rotWithShape="0">
                  <a:srgbClr val="6E747A">
                    <a:alpha val="43000"/>
                  </a:srgbClr>
                </a:outerShdw>
              </a:effectLst>
              <a:latin typeface="+mj-lt"/>
            </a:endParaRPr>
          </a:p>
        </p:txBody>
      </p:sp>
      <p:sp>
        <p:nvSpPr>
          <p:cNvPr id="7" name="TextBox 6">
            <a:extLst>
              <a:ext uri="{FF2B5EF4-FFF2-40B4-BE49-F238E27FC236}">
                <a16:creationId xmlns:a16="http://schemas.microsoft.com/office/drawing/2014/main" id="{811611C1-E612-EF22-60F2-99D04F6E9321}"/>
              </a:ext>
            </a:extLst>
          </p:cNvPr>
          <p:cNvSpPr txBox="1"/>
          <p:nvPr/>
        </p:nvSpPr>
        <p:spPr>
          <a:xfrm>
            <a:off x="461707" y="1436583"/>
            <a:ext cx="7278645" cy="1200329"/>
          </a:xfrm>
          <a:prstGeom prst="rect">
            <a:avLst/>
          </a:prstGeom>
          <a:noFill/>
        </p:spPr>
        <p:txBody>
          <a:bodyPr wrap="square" rtlCol="0">
            <a:spAutoFit/>
          </a:bodyPr>
          <a:lstStyle/>
          <a:p>
            <a:pPr marL="285750" indent="-285750" algn="just" fontAlgn="base">
              <a:buFont typeface="Wingdings" panose="05000000000000000000" pitchFamily="2" charset="2"/>
              <a:buChar char="q"/>
            </a:pPr>
            <a:r>
              <a:rPr lang="en-US" sz="2400" dirty="0"/>
              <a:t> All devices, or "things," connect at the network layer. It also includes the physical network connections, such as cellular or Wi-Fi networks that link them.</a:t>
            </a:r>
          </a:p>
        </p:txBody>
      </p:sp>
      <p:sp>
        <p:nvSpPr>
          <p:cNvPr id="3" name="TextBox 2">
            <a:extLst>
              <a:ext uri="{FF2B5EF4-FFF2-40B4-BE49-F238E27FC236}">
                <a16:creationId xmlns:a16="http://schemas.microsoft.com/office/drawing/2014/main" id="{B24419B0-BEE5-2373-6D9F-25168AB44B56}"/>
              </a:ext>
            </a:extLst>
          </p:cNvPr>
          <p:cNvSpPr txBox="1"/>
          <p:nvPr/>
        </p:nvSpPr>
        <p:spPr>
          <a:xfrm>
            <a:off x="561380" y="3068960"/>
            <a:ext cx="7755036" cy="2308324"/>
          </a:xfrm>
          <a:prstGeom prst="rect">
            <a:avLst/>
          </a:prstGeom>
          <a:noFill/>
        </p:spPr>
        <p:txBody>
          <a:bodyPr wrap="square" rtlCol="0">
            <a:spAutoFit/>
          </a:bodyPr>
          <a:lstStyle/>
          <a:p>
            <a:pPr marL="285750" indent="-285750" algn="just" fontAlgn="base">
              <a:buFont typeface="Wingdings" panose="05000000000000000000" pitchFamily="2" charset="2"/>
              <a:buChar char="q"/>
            </a:pPr>
            <a:r>
              <a:rPr lang="en-US" sz="2400"/>
              <a:t> The </a:t>
            </a:r>
            <a:r>
              <a:rPr lang="en-US" sz="2400" dirty="0"/>
              <a:t>network layer manages the connectivity and data transmission between IoT devices. </a:t>
            </a:r>
          </a:p>
          <a:p>
            <a:pPr marL="285750" indent="-285750" algn="just" fontAlgn="base">
              <a:buFont typeface="Wingdings" panose="05000000000000000000" pitchFamily="2" charset="2"/>
              <a:buChar char="q"/>
            </a:pPr>
            <a:endParaRPr lang="en-US" sz="2400" dirty="0"/>
          </a:p>
          <a:p>
            <a:pPr marL="285750" indent="-285750" algn="just" fontAlgn="base">
              <a:buFont typeface="Wingdings" panose="05000000000000000000" pitchFamily="2" charset="2"/>
              <a:buChar char="q"/>
            </a:pPr>
            <a:endParaRPr lang="en-US" sz="2400" dirty="0"/>
          </a:p>
          <a:p>
            <a:pPr marL="285750" indent="-285750" algn="just" fontAlgn="base">
              <a:buFont typeface="Wingdings" panose="05000000000000000000" pitchFamily="2" charset="2"/>
              <a:buChar char="q"/>
            </a:pPr>
            <a:r>
              <a:rPr lang="en-US" sz="2400" dirty="0"/>
              <a:t>It ensures that data is sent quickly and securely between devices, the cloud, and other data processing facilities. </a:t>
            </a:r>
          </a:p>
        </p:txBody>
      </p:sp>
    </p:spTree>
    <p:extLst>
      <p:ext uri="{BB962C8B-B14F-4D97-AF65-F5344CB8AC3E}">
        <p14:creationId xmlns:p14="http://schemas.microsoft.com/office/powerpoint/2010/main" val="1155152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A3A16-2868-2703-EEA5-5F780D95021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31C5FE-7D2E-AB6C-DB1D-3E41C46FFC6E}"/>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E649ACF9-41E0-1367-434D-0F0F33E6FB37}"/>
              </a:ext>
            </a:extLst>
          </p:cNvPr>
          <p:cNvSpPr/>
          <p:nvPr/>
        </p:nvSpPr>
        <p:spPr>
          <a:xfrm>
            <a:off x="827584" y="836712"/>
            <a:ext cx="3960439" cy="4429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0"/>
                <a:solidFill>
                  <a:srgbClr val="273239"/>
                </a:solidFill>
                <a:effectLst>
                  <a:outerShdw blurRad="38100" dist="25400" dir="5400000" algn="ctr" rotWithShape="0">
                    <a:srgbClr val="6E747A">
                      <a:alpha val="43000"/>
                    </a:srgbClr>
                  </a:outerShdw>
                </a:effectLst>
                <a:latin typeface="+mj-lt"/>
                <a:ea typeface="Cambria" panose="02040503050406030204" pitchFamily="18" charset="0"/>
              </a:rPr>
              <a:t>one</a:t>
            </a:r>
            <a:r>
              <a:rPr lang="en-US" sz="2400" b="1" cap="none" spc="0" dirty="0">
                <a:ln w="0"/>
                <a:solidFill>
                  <a:srgbClr val="273239"/>
                </a:solidFill>
                <a:effectLst>
                  <a:outerShdw blurRad="38100" dist="25400" dir="5400000" algn="ctr" rotWithShape="0">
                    <a:srgbClr val="6E747A">
                      <a:alpha val="43000"/>
                    </a:srgbClr>
                  </a:outerShdw>
                </a:effectLst>
                <a:latin typeface="+mj-lt"/>
                <a:ea typeface="Cambria" panose="02040503050406030204" pitchFamily="18" charset="0"/>
              </a:rPr>
              <a:t>M2M ADVANTAGES</a:t>
            </a:r>
            <a:endParaRPr lang="en-US" sz="2400" b="0" cap="none" spc="0" dirty="0">
              <a:ln w="0"/>
              <a:solidFill>
                <a:schemeClr val="accent1"/>
              </a:solidFill>
              <a:effectLst>
                <a:outerShdw blurRad="38100" dist="25400" dir="5400000" algn="ctr" rotWithShape="0">
                  <a:srgbClr val="6E747A">
                    <a:alpha val="43000"/>
                  </a:srgbClr>
                </a:outerShdw>
              </a:effectLst>
              <a:latin typeface="+mj-lt"/>
            </a:endParaRPr>
          </a:p>
        </p:txBody>
      </p:sp>
      <p:sp>
        <p:nvSpPr>
          <p:cNvPr id="4" name="TextBox 3">
            <a:extLst>
              <a:ext uri="{FF2B5EF4-FFF2-40B4-BE49-F238E27FC236}">
                <a16:creationId xmlns:a16="http://schemas.microsoft.com/office/drawing/2014/main" id="{ABBC33BB-AD08-0D72-EDE7-846CB18A5CAA}"/>
              </a:ext>
            </a:extLst>
          </p:cNvPr>
          <p:cNvSpPr txBox="1"/>
          <p:nvPr/>
        </p:nvSpPr>
        <p:spPr>
          <a:xfrm>
            <a:off x="1475656" y="1700808"/>
            <a:ext cx="4572000" cy="461665"/>
          </a:xfrm>
          <a:prstGeom prst="rect">
            <a:avLst/>
          </a:prstGeom>
          <a:noFill/>
        </p:spPr>
        <p:txBody>
          <a:bodyPr wrap="square">
            <a:spAutoFit/>
          </a:bodyPr>
          <a:lstStyle/>
          <a:p>
            <a:pPr marL="285750" indent="-285750">
              <a:buFont typeface="Wingdings" panose="05000000000000000000" pitchFamily="2" charset="2"/>
              <a:buChar char="q"/>
            </a:pPr>
            <a:r>
              <a:rPr lang="en-US" sz="2400" dirty="0"/>
              <a:t> Modular Standardization</a:t>
            </a:r>
          </a:p>
        </p:txBody>
      </p:sp>
      <p:sp>
        <p:nvSpPr>
          <p:cNvPr id="6" name="TextBox 5">
            <a:extLst>
              <a:ext uri="{FF2B5EF4-FFF2-40B4-BE49-F238E27FC236}">
                <a16:creationId xmlns:a16="http://schemas.microsoft.com/office/drawing/2014/main" id="{A51A6F83-03A5-4D86-681E-474AAEA7AEB8}"/>
              </a:ext>
            </a:extLst>
          </p:cNvPr>
          <p:cNvSpPr txBox="1"/>
          <p:nvPr/>
        </p:nvSpPr>
        <p:spPr>
          <a:xfrm>
            <a:off x="2286000" y="2434216"/>
            <a:ext cx="4572000" cy="461665"/>
          </a:xfrm>
          <a:prstGeom prst="rect">
            <a:avLst/>
          </a:prstGeom>
          <a:noFill/>
        </p:spPr>
        <p:txBody>
          <a:bodyPr wrap="square">
            <a:spAutoFit/>
          </a:bodyPr>
          <a:lstStyle/>
          <a:p>
            <a:pPr marL="285750" indent="-285750">
              <a:buFont typeface="Wingdings" panose="05000000000000000000" pitchFamily="2" charset="2"/>
              <a:buChar char="q"/>
            </a:pPr>
            <a:r>
              <a:rPr lang="en-US" sz="2400" dirty="0"/>
              <a:t> Vendor Independence</a:t>
            </a:r>
          </a:p>
        </p:txBody>
      </p:sp>
      <p:sp>
        <p:nvSpPr>
          <p:cNvPr id="8" name="TextBox 7">
            <a:extLst>
              <a:ext uri="{FF2B5EF4-FFF2-40B4-BE49-F238E27FC236}">
                <a16:creationId xmlns:a16="http://schemas.microsoft.com/office/drawing/2014/main" id="{D031FF85-5767-645F-BDBC-BDFB70EA8174}"/>
              </a:ext>
            </a:extLst>
          </p:cNvPr>
          <p:cNvSpPr txBox="1"/>
          <p:nvPr/>
        </p:nvSpPr>
        <p:spPr>
          <a:xfrm>
            <a:off x="2822959" y="3242334"/>
            <a:ext cx="4572000" cy="461665"/>
          </a:xfrm>
          <a:prstGeom prst="rect">
            <a:avLst/>
          </a:prstGeom>
          <a:noFill/>
        </p:spPr>
        <p:txBody>
          <a:bodyPr wrap="square">
            <a:spAutoFit/>
          </a:bodyPr>
          <a:lstStyle/>
          <a:p>
            <a:pPr marL="285750" indent="-285750">
              <a:buFont typeface="Wingdings" panose="05000000000000000000" pitchFamily="2" charset="2"/>
              <a:buChar char="q"/>
            </a:pPr>
            <a:r>
              <a:rPr lang="en-US" sz="2400" dirty="0"/>
              <a:t> Lower costs</a:t>
            </a:r>
          </a:p>
        </p:txBody>
      </p:sp>
      <p:sp>
        <p:nvSpPr>
          <p:cNvPr id="9" name="TextBox 8">
            <a:extLst>
              <a:ext uri="{FF2B5EF4-FFF2-40B4-BE49-F238E27FC236}">
                <a16:creationId xmlns:a16="http://schemas.microsoft.com/office/drawing/2014/main" id="{8978A76C-00E3-87B9-E990-B285BDAD9554}"/>
              </a:ext>
            </a:extLst>
          </p:cNvPr>
          <p:cNvSpPr txBox="1"/>
          <p:nvPr/>
        </p:nvSpPr>
        <p:spPr>
          <a:xfrm>
            <a:off x="3275856" y="4016186"/>
            <a:ext cx="4572000" cy="461665"/>
          </a:xfrm>
          <a:prstGeom prst="rect">
            <a:avLst/>
          </a:prstGeom>
          <a:noFill/>
        </p:spPr>
        <p:txBody>
          <a:bodyPr wrap="square">
            <a:spAutoFit/>
          </a:bodyPr>
          <a:lstStyle/>
          <a:p>
            <a:pPr marL="285750" indent="-285750">
              <a:buFont typeface="Wingdings" panose="05000000000000000000" pitchFamily="2" charset="2"/>
              <a:buChar char="q"/>
            </a:pPr>
            <a:r>
              <a:rPr lang="en-US" sz="2400" dirty="0"/>
              <a:t> Interoperability</a:t>
            </a:r>
          </a:p>
        </p:txBody>
      </p:sp>
    </p:spTree>
    <p:extLst>
      <p:ext uri="{BB962C8B-B14F-4D97-AF65-F5344CB8AC3E}">
        <p14:creationId xmlns:p14="http://schemas.microsoft.com/office/powerpoint/2010/main" val="3804087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EB5E9-49FE-6069-F5BD-CEDEF9553FB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73B9315-B365-DB1F-BB82-13C011263922}"/>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C26867CC-6867-A0A7-B3A1-0171A5BA6117}"/>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WORLD FORUM (IoT-WF) ARCHITECTURE</a:t>
            </a:r>
            <a:endParaRPr lang="en-US" sz="2400" b="1" dirty="0"/>
          </a:p>
        </p:txBody>
      </p:sp>
      <p:sp>
        <p:nvSpPr>
          <p:cNvPr id="7" name="TextBox 6">
            <a:extLst>
              <a:ext uri="{FF2B5EF4-FFF2-40B4-BE49-F238E27FC236}">
                <a16:creationId xmlns:a16="http://schemas.microsoft.com/office/drawing/2014/main" id="{C6430754-4B64-06AA-047C-5B4FFD9F3CED}"/>
              </a:ext>
            </a:extLst>
          </p:cNvPr>
          <p:cNvSpPr txBox="1"/>
          <p:nvPr/>
        </p:nvSpPr>
        <p:spPr>
          <a:xfrm>
            <a:off x="694188" y="2060848"/>
            <a:ext cx="7755624" cy="3046988"/>
          </a:xfrm>
          <a:prstGeom prst="rect">
            <a:avLst/>
          </a:prstGeom>
          <a:noFill/>
        </p:spPr>
        <p:txBody>
          <a:bodyPr wrap="square" rtlCol="0">
            <a:spAutoFit/>
          </a:bodyPr>
          <a:lstStyle/>
          <a:p>
            <a:pPr algn="just"/>
            <a:r>
              <a:rPr lang="en-US" sz="2400" dirty="0"/>
              <a:t>In 2014 the IoT-WF architectural committee (led by Cisco, IBM, Rockwell Automation, and others) published a </a:t>
            </a:r>
            <a:r>
              <a:rPr lang="en-US" sz="2400" dirty="0">
                <a:solidFill>
                  <a:srgbClr val="FF0000"/>
                </a:solidFill>
              </a:rPr>
              <a:t>seven-layer IoT architectural reference model.</a:t>
            </a: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r>
              <a:rPr lang="en-US" sz="2400" dirty="0">
                <a:solidFill>
                  <a:srgbClr val="FF0000"/>
                </a:solidFill>
              </a:rPr>
              <a:t>Clean, simplified </a:t>
            </a:r>
            <a:r>
              <a:rPr lang="en-US" sz="2400" dirty="0"/>
              <a:t>perspective on IoT and includes </a:t>
            </a:r>
            <a:r>
              <a:rPr lang="en-US" sz="2400" dirty="0">
                <a:solidFill>
                  <a:srgbClr val="FF0000"/>
                </a:solidFill>
              </a:rPr>
              <a:t>edge computing, data storage, and access</a:t>
            </a:r>
          </a:p>
        </p:txBody>
      </p:sp>
    </p:spTree>
    <p:extLst>
      <p:ext uri="{BB962C8B-B14F-4D97-AF65-F5344CB8AC3E}">
        <p14:creationId xmlns:p14="http://schemas.microsoft.com/office/powerpoint/2010/main" val="1457790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6585D-1741-8A48-ADCD-7D679D874B6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E7785E4-6237-D80B-1E94-9C61F48B09E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pic>
        <p:nvPicPr>
          <p:cNvPr id="3" name="Picture 2">
            <a:extLst>
              <a:ext uri="{FF2B5EF4-FFF2-40B4-BE49-F238E27FC236}">
                <a16:creationId xmlns:a16="http://schemas.microsoft.com/office/drawing/2014/main" id="{8AF990EE-15A4-BABB-10BC-26739B2DAF76}"/>
              </a:ext>
            </a:extLst>
          </p:cNvPr>
          <p:cNvPicPr>
            <a:picLocks noChangeAspect="1" noChangeArrowheads="1"/>
          </p:cNvPicPr>
          <p:nvPr/>
        </p:nvPicPr>
        <p:blipFill>
          <a:blip r:embed="rId2" cstate="print"/>
          <a:srcRect/>
          <a:stretch>
            <a:fillRect/>
          </a:stretch>
        </p:blipFill>
        <p:spPr bwMode="auto">
          <a:xfrm>
            <a:off x="467561" y="404664"/>
            <a:ext cx="7134612" cy="5273786"/>
          </a:xfrm>
          <a:prstGeom prst="rect">
            <a:avLst/>
          </a:prstGeom>
          <a:noFill/>
          <a:ln w="9525">
            <a:noFill/>
            <a:miter lim="800000"/>
            <a:headEnd/>
            <a:tailEnd/>
          </a:ln>
        </p:spPr>
      </p:pic>
    </p:spTree>
    <p:extLst>
      <p:ext uri="{BB962C8B-B14F-4D97-AF65-F5344CB8AC3E}">
        <p14:creationId xmlns:p14="http://schemas.microsoft.com/office/powerpoint/2010/main" val="3911579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54EF9-0ED1-96C4-1279-DB7140916AB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6ECC428-0119-DC59-B2B9-1270EEBFE2BD}"/>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306326C2-1756-0219-11E8-4D4FD7A2EFBA}"/>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WORLD FORUM (IoT-WF) ARCHITECTURE</a:t>
            </a:r>
            <a:endParaRPr lang="en-US" sz="2400" b="1" dirty="0"/>
          </a:p>
        </p:txBody>
      </p:sp>
      <p:sp>
        <p:nvSpPr>
          <p:cNvPr id="7" name="TextBox 6">
            <a:extLst>
              <a:ext uri="{FF2B5EF4-FFF2-40B4-BE49-F238E27FC236}">
                <a16:creationId xmlns:a16="http://schemas.microsoft.com/office/drawing/2014/main" id="{D3DDDF79-9288-1BA0-ECDF-91A473B950D1}"/>
              </a:ext>
            </a:extLst>
          </p:cNvPr>
          <p:cNvSpPr txBox="1"/>
          <p:nvPr/>
        </p:nvSpPr>
        <p:spPr>
          <a:xfrm>
            <a:off x="694188" y="2060848"/>
            <a:ext cx="7755624" cy="4154984"/>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Defines a set of levels with control flowing from the center (this could be either </a:t>
            </a:r>
            <a:r>
              <a:rPr lang="en-US" sz="2400" dirty="0">
                <a:solidFill>
                  <a:srgbClr val="FF0000"/>
                </a:solidFill>
              </a:rPr>
              <a:t>a cloud service or a dedicated data center</a:t>
            </a:r>
            <a:r>
              <a:rPr lang="en-US" sz="2400" dirty="0"/>
              <a:t>), to the </a:t>
            </a:r>
            <a:r>
              <a:rPr lang="en-US" sz="2400" b="1" dirty="0"/>
              <a:t>edge</a:t>
            </a:r>
            <a:r>
              <a:rPr lang="en-US" sz="2400" dirty="0"/>
              <a:t>, which includes sensors, </a:t>
            </a:r>
            <a:r>
              <a:rPr lang="en-US" sz="2400" b="1" dirty="0"/>
              <a:t>devices</a:t>
            </a:r>
            <a:r>
              <a:rPr lang="en-US" sz="2400" dirty="0"/>
              <a:t>, machines, and other types of intelligent end nodes. </a:t>
            </a:r>
          </a:p>
          <a:p>
            <a:pPr algn="just"/>
            <a:endParaRPr lang="en-US" sz="2400" dirty="0"/>
          </a:p>
          <a:p>
            <a:pPr marL="342900" indent="-342900" algn="just">
              <a:buFont typeface="Arial" panose="020B0604020202020204" pitchFamily="34" charset="0"/>
              <a:buChar char="•"/>
            </a:pPr>
            <a:r>
              <a:rPr lang="en-US" sz="2400" dirty="0"/>
              <a:t>In general, </a:t>
            </a:r>
            <a:r>
              <a:rPr lang="en-US" sz="2400" b="1" dirty="0"/>
              <a:t>data travels up the stack</a:t>
            </a:r>
            <a:r>
              <a:rPr lang="en-US" sz="2400" dirty="0"/>
              <a:t>, originating from the edge, and goes northbound to the center.</a:t>
            </a: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p:txBody>
      </p:sp>
    </p:spTree>
    <p:extLst>
      <p:ext uri="{BB962C8B-B14F-4D97-AF65-F5344CB8AC3E}">
        <p14:creationId xmlns:p14="http://schemas.microsoft.com/office/powerpoint/2010/main" val="1668119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4F9F8-6BCC-4C42-236D-486EF3BE25B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D9E46C5-08CA-FD22-AC99-1D62DC1B988F}"/>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287E8A0-B09F-6070-CE09-7F7ED0452EF5}"/>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WORLD FORUM (IoT-WF) ARCHITECTURE</a:t>
            </a:r>
            <a:endParaRPr lang="en-US" sz="2400" b="1" dirty="0"/>
          </a:p>
        </p:txBody>
      </p:sp>
      <p:sp>
        <p:nvSpPr>
          <p:cNvPr id="7" name="TextBox 6">
            <a:extLst>
              <a:ext uri="{FF2B5EF4-FFF2-40B4-BE49-F238E27FC236}">
                <a16:creationId xmlns:a16="http://schemas.microsoft.com/office/drawing/2014/main" id="{CB0550F6-8209-D8FB-F279-60FAE37632CA}"/>
              </a:ext>
            </a:extLst>
          </p:cNvPr>
          <p:cNvSpPr txBox="1"/>
          <p:nvPr/>
        </p:nvSpPr>
        <p:spPr>
          <a:xfrm>
            <a:off x="694188" y="2060848"/>
            <a:ext cx="7755624" cy="4524315"/>
          </a:xfrm>
          <a:prstGeom prst="rect">
            <a:avLst/>
          </a:prstGeom>
          <a:noFill/>
        </p:spPr>
        <p:txBody>
          <a:bodyPr wrap="square" rtlCol="0">
            <a:spAutoFit/>
          </a:bodyPr>
          <a:lstStyle/>
          <a:p>
            <a:pPr algn="just"/>
            <a:r>
              <a:rPr lang="en-US" sz="2400" dirty="0"/>
              <a:t>Using this model, we are able to achieve:</a:t>
            </a:r>
          </a:p>
          <a:p>
            <a:pPr marL="342900" indent="-342900" algn="just">
              <a:buFont typeface="Arial" panose="020B0604020202020204" pitchFamily="34" charset="0"/>
              <a:buChar char="•"/>
            </a:pPr>
            <a:r>
              <a:rPr lang="en-US" sz="2400" dirty="0"/>
              <a:t>Decompose the IoT problem into smaller parts</a:t>
            </a:r>
          </a:p>
          <a:p>
            <a:pPr marL="342900" indent="-342900" algn="just">
              <a:buFont typeface="Arial" panose="020B0604020202020204" pitchFamily="34" charset="0"/>
              <a:buChar char="•"/>
            </a:pPr>
            <a:r>
              <a:rPr lang="en-US" sz="2400" dirty="0"/>
              <a:t>Identify different technologies at each layer and how they relate to one another.</a:t>
            </a:r>
          </a:p>
          <a:p>
            <a:pPr marL="342900" indent="-342900" algn="just">
              <a:buFont typeface="Arial" panose="020B0604020202020204" pitchFamily="34" charset="0"/>
              <a:buChar char="•"/>
            </a:pPr>
            <a:r>
              <a:rPr lang="en-US" sz="2400" dirty="0"/>
              <a:t>Define a system in which different parts can be provided by different vendors.</a:t>
            </a:r>
          </a:p>
          <a:p>
            <a:pPr marL="342900" indent="-342900" algn="just">
              <a:buFont typeface="Arial" panose="020B0604020202020204" pitchFamily="34" charset="0"/>
              <a:buChar char="•"/>
            </a:pPr>
            <a:r>
              <a:rPr lang="en-US" sz="2400" dirty="0"/>
              <a:t>Define a tiered security model that is enforced at the transition points between levels.</a:t>
            </a: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p:txBody>
      </p:sp>
    </p:spTree>
    <p:extLst>
      <p:ext uri="{BB962C8B-B14F-4D97-AF65-F5344CB8AC3E}">
        <p14:creationId xmlns:p14="http://schemas.microsoft.com/office/powerpoint/2010/main" val="4020702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E2D03-57E6-7C93-4F80-58840D625A1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5E65135-3B4A-37B7-9249-A38FE0EEAA3B}"/>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ACA9C858-840E-FFFB-EE47-4BA441B7E407}"/>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WORLD FORUM (IoT-WF) ARCHITECTURE</a:t>
            </a:r>
            <a:endParaRPr lang="en-US" sz="2400" b="1" dirty="0"/>
          </a:p>
        </p:txBody>
      </p:sp>
      <p:sp>
        <p:nvSpPr>
          <p:cNvPr id="7" name="TextBox 6">
            <a:extLst>
              <a:ext uri="{FF2B5EF4-FFF2-40B4-BE49-F238E27FC236}">
                <a16:creationId xmlns:a16="http://schemas.microsoft.com/office/drawing/2014/main" id="{427BF7F6-FA63-74F8-38AA-B3342F89F8EE}"/>
              </a:ext>
            </a:extLst>
          </p:cNvPr>
          <p:cNvSpPr txBox="1"/>
          <p:nvPr/>
        </p:nvSpPr>
        <p:spPr>
          <a:xfrm>
            <a:off x="971600" y="1700808"/>
            <a:ext cx="7416824" cy="5632311"/>
          </a:xfrm>
          <a:prstGeom prst="rect">
            <a:avLst/>
          </a:prstGeom>
          <a:noFill/>
        </p:spPr>
        <p:txBody>
          <a:bodyPr wrap="square" rtlCol="0">
            <a:spAutoFit/>
          </a:bodyPr>
          <a:lstStyle/>
          <a:p>
            <a:pPr algn="just"/>
            <a:r>
              <a:rPr lang="en-US" sz="2400" u="sng" dirty="0"/>
              <a:t>Layer 1: Physical Devices and Controllers Layer:</a:t>
            </a:r>
          </a:p>
          <a:p>
            <a:pPr marL="342900" indent="-342900" algn="just">
              <a:buFont typeface="Arial" panose="020B0604020202020204" pitchFamily="34" charset="0"/>
              <a:buChar char="•"/>
            </a:pPr>
            <a:r>
              <a:rPr lang="en-US" sz="2400" dirty="0"/>
              <a:t> The first layer of the IoT Reference Model is the physical devices and controller’s layer. </a:t>
            </a:r>
          </a:p>
          <a:p>
            <a:pPr marL="342900" indent="-342900" algn="just">
              <a:buFont typeface="Arial" panose="020B0604020202020204" pitchFamily="34" charset="0"/>
              <a:buChar char="•"/>
            </a:pPr>
            <a:r>
              <a:rPr lang="en-US" sz="2400" dirty="0"/>
              <a:t>This layer is home to the “things” in the Internet of Things, including the various endpoint devices and sensors that send and receive information.</a:t>
            </a:r>
          </a:p>
          <a:p>
            <a:pPr marL="342900" indent="-342900" algn="just">
              <a:buFont typeface="Arial" panose="020B0604020202020204" pitchFamily="34" charset="0"/>
              <a:buChar char="•"/>
            </a:pPr>
            <a:r>
              <a:rPr lang="en-US" sz="2400" dirty="0"/>
              <a:t> The size of these “things” can range from almost microscopic sensors to giant machines in a factory. </a:t>
            </a:r>
          </a:p>
          <a:p>
            <a:pPr marL="342900" indent="-342900" algn="just">
              <a:buFont typeface="Arial" panose="020B0604020202020204" pitchFamily="34" charset="0"/>
              <a:buChar char="•"/>
            </a:pPr>
            <a:r>
              <a:rPr lang="en-US" sz="2400" dirty="0"/>
              <a:t>Their primary function is generating data and being capable of being queried and/or controlled over a network.</a:t>
            </a: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p:txBody>
      </p:sp>
    </p:spTree>
    <p:extLst>
      <p:ext uri="{BB962C8B-B14F-4D97-AF65-F5344CB8AC3E}">
        <p14:creationId xmlns:p14="http://schemas.microsoft.com/office/powerpoint/2010/main" val="2948352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CA79F-8FBC-8813-117F-B28E2835495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7D1A97D-C22A-E15C-0CFA-CB2CD11E44D5}"/>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E30D777-7B02-C934-0D81-3C63DD32163F}"/>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WORLD FORUM (IoT-WF) ARCHITECTURE</a:t>
            </a:r>
            <a:endParaRPr lang="en-US" sz="2400" b="1" dirty="0"/>
          </a:p>
        </p:txBody>
      </p:sp>
      <p:sp>
        <p:nvSpPr>
          <p:cNvPr id="7" name="TextBox 6">
            <a:extLst>
              <a:ext uri="{FF2B5EF4-FFF2-40B4-BE49-F238E27FC236}">
                <a16:creationId xmlns:a16="http://schemas.microsoft.com/office/drawing/2014/main" id="{BEA8F92F-D443-195A-85A8-D2FCC3DC2E08}"/>
              </a:ext>
            </a:extLst>
          </p:cNvPr>
          <p:cNvSpPr txBox="1"/>
          <p:nvPr/>
        </p:nvSpPr>
        <p:spPr>
          <a:xfrm>
            <a:off x="971600" y="1700808"/>
            <a:ext cx="7416824" cy="6186309"/>
          </a:xfrm>
          <a:prstGeom prst="rect">
            <a:avLst/>
          </a:prstGeom>
          <a:noFill/>
        </p:spPr>
        <p:txBody>
          <a:bodyPr wrap="square" rtlCol="0">
            <a:spAutoFit/>
          </a:bodyPr>
          <a:lstStyle/>
          <a:p>
            <a:pPr algn="just"/>
            <a:r>
              <a:rPr lang="en-US" sz="2400" u="sng" dirty="0"/>
              <a:t>Layer 2 : Connectivity layer:</a:t>
            </a:r>
          </a:p>
          <a:p>
            <a:pPr marL="0" indent="0" algn="just">
              <a:buNone/>
            </a:pPr>
            <a:r>
              <a:rPr lang="en-US" sz="2000" dirty="0"/>
              <a:t>The Connectivity Layer is the second layer in the IoT Reference Model, and its main job is to make sure data can travel smoothly from one device to another.</a:t>
            </a:r>
          </a:p>
          <a:p>
            <a:pPr marL="0" indent="0" algn="just">
              <a:buNone/>
            </a:pPr>
            <a:r>
              <a:rPr lang="en-US" sz="2000" dirty="0"/>
              <a:t>Key Points about the Connectivity Layer:</a:t>
            </a:r>
          </a:p>
          <a:p>
            <a:pPr marL="0" indent="0" algn="just">
              <a:buNone/>
            </a:pPr>
            <a:r>
              <a:rPr lang="en-US" sz="2000" dirty="0"/>
              <a:t>1.Reliable Data Transmission:-This layer ensures that the data generated by IoT devices (from the first layer) gets sent correctly and on time to other parts of the system, like the cloud or processing systems.   </a:t>
            </a:r>
          </a:p>
          <a:p>
            <a:pPr marL="0" indent="0" algn="just">
              <a:buNone/>
            </a:pPr>
            <a:r>
              <a:rPr lang="en-US" sz="2000" dirty="0"/>
              <a:t>2. Data Movement: The data needs to travel from the devices (like sensors or smart devices) to the network, and from the network to the Edge Computing Layer (where data gets processed). </a:t>
            </a:r>
          </a:p>
          <a:p>
            <a:pPr marL="0" indent="0" algn="just">
              <a:buNone/>
            </a:pPr>
            <a:r>
              <a:rPr lang="en-US" sz="2000" dirty="0"/>
              <a:t>So, the Connectivity Layer makes sure that all this data can move properly across different networks.</a:t>
            </a:r>
          </a:p>
          <a:p>
            <a:pPr algn="just"/>
            <a:endParaRPr lang="en-US" sz="2000" dirty="0"/>
          </a:p>
          <a:p>
            <a:pPr algn="just"/>
            <a:endParaRPr lang="en-US" sz="20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p:txBody>
      </p:sp>
    </p:spTree>
    <p:extLst>
      <p:ext uri="{BB962C8B-B14F-4D97-AF65-F5344CB8AC3E}">
        <p14:creationId xmlns:p14="http://schemas.microsoft.com/office/powerpoint/2010/main" val="2166046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7340C-6F48-8B34-B8F8-24EB8C8AF0E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DAE8614-0278-FEE0-3EA3-665A6C229D89}"/>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342FF3F-7DD8-92FA-618F-689AD1049460}"/>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WORLD FORUM (IoT-WF) ARCHITECTURE</a:t>
            </a:r>
            <a:endParaRPr lang="en-US" sz="2400" b="1" dirty="0"/>
          </a:p>
        </p:txBody>
      </p:sp>
      <p:sp>
        <p:nvSpPr>
          <p:cNvPr id="7" name="TextBox 6">
            <a:extLst>
              <a:ext uri="{FF2B5EF4-FFF2-40B4-BE49-F238E27FC236}">
                <a16:creationId xmlns:a16="http://schemas.microsoft.com/office/drawing/2014/main" id="{0DEC0BA9-1535-E9D4-C24F-AC7C9D6DF3D6}"/>
              </a:ext>
            </a:extLst>
          </p:cNvPr>
          <p:cNvSpPr txBox="1"/>
          <p:nvPr/>
        </p:nvSpPr>
        <p:spPr>
          <a:xfrm>
            <a:off x="971600" y="1700808"/>
            <a:ext cx="7416824" cy="5262979"/>
          </a:xfrm>
          <a:prstGeom prst="rect">
            <a:avLst/>
          </a:prstGeom>
          <a:noFill/>
        </p:spPr>
        <p:txBody>
          <a:bodyPr wrap="square" rtlCol="0">
            <a:spAutoFit/>
          </a:bodyPr>
          <a:lstStyle/>
          <a:p>
            <a:pPr algn="just"/>
            <a:r>
              <a:rPr lang="en-US" sz="2400" u="sng" dirty="0"/>
              <a:t>Layer 2 : Connectivity layer:</a:t>
            </a:r>
          </a:p>
          <a:p>
            <a:pPr marL="0" indent="0">
              <a:buNone/>
            </a:pPr>
            <a:r>
              <a:rPr lang="en-US" sz="2000" dirty="0"/>
              <a:t>3.</a:t>
            </a:r>
            <a:r>
              <a:rPr lang="en-US" sz="2000" b="1" dirty="0"/>
              <a:t> </a:t>
            </a:r>
            <a:r>
              <a:rPr lang="en-US" sz="2000" dirty="0"/>
              <a:t>Different Networks:</a:t>
            </a:r>
          </a:p>
          <a:p>
            <a:pPr>
              <a:buFont typeface="Arial" panose="020B0604020202020204" pitchFamily="34" charset="0"/>
              <a:buChar char="•"/>
            </a:pPr>
            <a:r>
              <a:rPr lang="en-US" sz="2000" dirty="0"/>
              <a:t>It handles all types of </a:t>
            </a:r>
            <a:r>
              <a:rPr lang="en-US" sz="2000" b="1" dirty="0"/>
              <a:t>networks</a:t>
            </a:r>
            <a:r>
              <a:rPr lang="en-US" sz="2000" dirty="0"/>
              <a:t> that connect the devices to each other. These include:</a:t>
            </a:r>
          </a:p>
          <a:p>
            <a:pPr marL="742950" lvl="1" indent="-285750">
              <a:buFont typeface="Arial" panose="020B0604020202020204" pitchFamily="34" charset="0"/>
              <a:buChar char="•"/>
            </a:pPr>
            <a:r>
              <a:rPr lang="en-US" sz="2000" b="1" dirty="0"/>
              <a:t>Last-mile network</a:t>
            </a:r>
            <a:r>
              <a:rPr lang="en-US" sz="2000" dirty="0"/>
              <a:t>: This is the network that connects individual devices (like sensors) to an IoT gateway (a device that connects the IoT network to the internet).</a:t>
            </a:r>
          </a:p>
          <a:p>
            <a:pPr marL="742950" lvl="1" indent="-285750">
              <a:buFont typeface="Arial" panose="020B0604020202020204" pitchFamily="34" charset="0"/>
              <a:buChar char="•"/>
            </a:pPr>
            <a:r>
              <a:rPr lang="en-US" sz="2000" b="1" dirty="0"/>
              <a:t>Gateway</a:t>
            </a:r>
            <a:r>
              <a:rPr lang="en-US" sz="2000" dirty="0"/>
              <a:t>: The device that connects local IoT devices to the broader internet or cloud services.</a:t>
            </a:r>
          </a:p>
          <a:p>
            <a:pPr marL="742950" lvl="1" indent="-285750">
              <a:buFont typeface="Arial" panose="020B0604020202020204" pitchFamily="34" charset="0"/>
              <a:buChar char="•"/>
            </a:pPr>
            <a:r>
              <a:rPr lang="en-US" sz="2000" b="1" dirty="0"/>
              <a:t>Backhaul network</a:t>
            </a:r>
            <a:r>
              <a:rPr lang="en-US" sz="2000" dirty="0"/>
              <a:t>: The network that carries data from the local network to the data center or cloud for processing.</a:t>
            </a:r>
          </a:p>
          <a:p>
            <a:pPr marL="0" indent="0" algn="just">
              <a:buNone/>
            </a:pPr>
            <a:r>
              <a:rPr lang="en-US" sz="2000" dirty="0"/>
              <a:t> </a:t>
            </a:r>
          </a:p>
          <a:p>
            <a:pPr algn="just"/>
            <a:endParaRPr lang="en-US" sz="20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p:txBody>
      </p:sp>
    </p:spTree>
    <p:extLst>
      <p:ext uri="{BB962C8B-B14F-4D97-AF65-F5344CB8AC3E}">
        <p14:creationId xmlns:p14="http://schemas.microsoft.com/office/powerpoint/2010/main" val="140207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2AFE8-F679-D4DD-A782-219B5C98185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A0A0DF3-BBE5-4850-DE2F-9BFEFA4305D1}"/>
              </a:ext>
            </a:extLst>
          </p:cNvPr>
          <p:cNvSpPr/>
          <p:nvPr/>
        </p:nvSpPr>
        <p:spPr>
          <a:xfrm>
            <a:off x="467543" y="1586214"/>
            <a:ext cx="7272808" cy="8640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b="1" dirty="0">
                <a:solidFill>
                  <a:schemeClr val="tx1"/>
                </a:solidFill>
                <a:latin typeface="Times New Roman" pitchFamily="18" charset="0"/>
                <a:cs typeface="Times New Roman" pitchFamily="18" charset="0"/>
              </a:rPr>
              <a:t>UNIT – 5 :- CASE STUDIES/INDUSTRIAL APPLICATIONS</a:t>
            </a:r>
          </a:p>
        </p:txBody>
      </p:sp>
      <p:sp>
        <p:nvSpPr>
          <p:cNvPr id="4" name="Rectangle 3">
            <a:extLst>
              <a:ext uri="{FF2B5EF4-FFF2-40B4-BE49-F238E27FC236}">
                <a16:creationId xmlns:a16="http://schemas.microsoft.com/office/drawing/2014/main" id="{5548190F-EEDE-405C-8FEF-7FE99E7CDF4C}"/>
              </a:ext>
            </a:extLst>
          </p:cNvPr>
          <p:cNvSpPr/>
          <p:nvPr/>
        </p:nvSpPr>
        <p:spPr>
          <a:xfrm>
            <a:off x="683568" y="673532"/>
            <a:ext cx="7416823"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dirty="0">
                <a:ln/>
                <a:solidFill>
                  <a:srgbClr val="FF0000"/>
                </a:solidFill>
              </a:rPr>
              <a:t>Internet of Things(IoT) - Syllabus</a:t>
            </a:r>
          </a:p>
        </p:txBody>
      </p:sp>
      <p:sp>
        <p:nvSpPr>
          <p:cNvPr id="5" name="TextBox 4">
            <a:extLst>
              <a:ext uri="{FF2B5EF4-FFF2-40B4-BE49-F238E27FC236}">
                <a16:creationId xmlns:a16="http://schemas.microsoft.com/office/drawing/2014/main" id="{FFDBF56E-A139-EBF4-F7B5-E4035A78BA62}"/>
              </a:ext>
            </a:extLst>
          </p:cNvPr>
          <p:cNvSpPr txBox="1"/>
          <p:nvPr/>
        </p:nvSpPr>
        <p:spPr>
          <a:xfrm>
            <a:off x="467543" y="2636912"/>
            <a:ext cx="8208914" cy="1200329"/>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IoT applications  in  home, Agriculture 3.0, buildings, security, Industries, Home appliances, other IoT electronic equipment's. Use of Big Data and Visualization in IoT.</a:t>
            </a:r>
          </a:p>
        </p:txBody>
      </p:sp>
      <p:sp>
        <p:nvSpPr>
          <p:cNvPr id="7" name="TextBox 10">
            <a:extLst>
              <a:ext uri="{FF2B5EF4-FFF2-40B4-BE49-F238E27FC236}">
                <a16:creationId xmlns:a16="http://schemas.microsoft.com/office/drawing/2014/main" id="{D3936354-5285-2A3E-E313-7933F61F1317}"/>
              </a:ext>
            </a:extLst>
          </p:cNvPr>
          <p:cNvSpPr txBox="1"/>
          <p:nvPr/>
        </p:nvSpPr>
        <p:spPr>
          <a:xfrm>
            <a:off x="395536" y="5350857"/>
            <a:ext cx="2376264" cy="1246495"/>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Fundamentals Of  IoT</a:t>
            </a:r>
          </a:p>
          <a:p>
            <a:r>
              <a:rPr lang="en-US" sz="1600" dirty="0">
                <a:latin typeface="Cambria" pitchFamily="18" charset="0"/>
                <a:ea typeface="Cambria" pitchFamily="18" charset="0"/>
              </a:rPr>
              <a:t>Branch: CSM</a:t>
            </a:r>
          </a:p>
          <a:p>
            <a:r>
              <a:rPr lang="en-US" sz="1600" dirty="0">
                <a:latin typeface="Cambria" pitchFamily="18" charset="0"/>
                <a:ea typeface="Cambria" pitchFamily="18" charset="0"/>
              </a:rPr>
              <a:t>Semester: III-II</a:t>
            </a:r>
            <a:endParaRPr lang="en-IN" sz="1600" dirty="0">
              <a:latin typeface="Cambria" pitchFamily="18" charset="0"/>
              <a:ea typeface="Cambria" pitchFamily="18" charset="0"/>
            </a:endParaRPr>
          </a:p>
          <a:p>
            <a:pPr fontAlgn="base">
              <a:spcBef>
                <a:spcPct val="0"/>
              </a:spcBef>
              <a:spcAft>
                <a:spcPct val="0"/>
              </a:spcAft>
            </a:pPr>
            <a:endPar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endParaRPr>
          </a:p>
        </p:txBody>
      </p:sp>
    </p:spTree>
    <p:extLst>
      <p:ext uri="{BB962C8B-B14F-4D97-AF65-F5344CB8AC3E}">
        <p14:creationId xmlns:p14="http://schemas.microsoft.com/office/powerpoint/2010/main" val="928294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F9609-0580-DB21-E1FE-44E488C7D55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75949E0-6656-7617-000A-30207B4E6E1E}"/>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C4E562E-5949-6A56-2DA5-E13582BCFB10}"/>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WORLD FORUM (IoT-WF) ARCHITECTURE</a:t>
            </a:r>
            <a:endParaRPr lang="en-US" sz="2400" b="1" dirty="0"/>
          </a:p>
        </p:txBody>
      </p:sp>
      <p:sp>
        <p:nvSpPr>
          <p:cNvPr id="7" name="TextBox 6">
            <a:extLst>
              <a:ext uri="{FF2B5EF4-FFF2-40B4-BE49-F238E27FC236}">
                <a16:creationId xmlns:a16="http://schemas.microsoft.com/office/drawing/2014/main" id="{9509A64F-DE14-8B73-955B-9DEECD86203C}"/>
              </a:ext>
            </a:extLst>
          </p:cNvPr>
          <p:cNvSpPr txBox="1"/>
          <p:nvPr/>
        </p:nvSpPr>
        <p:spPr>
          <a:xfrm>
            <a:off x="539552" y="1628800"/>
            <a:ext cx="7848872" cy="5632311"/>
          </a:xfrm>
          <a:prstGeom prst="rect">
            <a:avLst/>
          </a:prstGeom>
          <a:noFill/>
        </p:spPr>
        <p:txBody>
          <a:bodyPr wrap="square" rtlCol="0">
            <a:spAutoFit/>
          </a:bodyPr>
          <a:lstStyle/>
          <a:p>
            <a:pPr algn="just"/>
            <a:r>
              <a:rPr lang="en-US" sz="2400" u="sng" dirty="0"/>
              <a:t>Layer 3: Edge computing Layer:</a:t>
            </a:r>
          </a:p>
          <a:p>
            <a:pPr marL="0" indent="0" algn="just">
              <a:buNone/>
            </a:pPr>
            <a:r>
              <a:rPr lang="en-US" sz="2400" dirty="0"/>
              <a:t> </a:t>
            </a:r>
            <a:r>
              <a:rPr lang="en-US" sz="2400" b="1" dirty="0"/>
              <a:t>Edge Computing</a:t>
            </a:r>
            <a:r>
              <a:rPr lang="en-US" sz="2400" dirty="0"/>
              <a:t> is the role of </a:t>
            </a:r>
            <a:r>
              <a:rPr lang="en-US" sz="2400" b="1" dirty="0"/>
              <a:t>Layer 3</a:t>
            </a:r>
            <a:r>
              <a:rPr lang="en-US" sz="2400" dirty="0"/>
              <a:t> in the IoT Reference Model, and its main job is to </a:t>
            </a:r>
            <a:r>
              <a:rPr lang="en-US" sz="2400" b="1" dirty="0"/>
              <a:t>process data close to where it’s generated</a:t>
            </a:r>
            <a:r>
              <a:rPr lang="en-US" sz="2400" dirty="0"/>
              <a:t>, instead of sending all the data far away to be processed later.(When IoT devices (like sensors or cameras) collect data, there's a lot of raw information that needs to be sent for processing).</a:t>
            </a:r>
          </a:p>
          <a:p>
            <a:pPr marL="342900" indent="-342900" algn="just">
              <a:buFont typeface="Arial" panose="020B0604020202020204" pitchFamily="34" charset="0"/>
              <a:buChar char="•"/>
            </a:pPr>
            <a:r>
              <a:rPr lang="en-US" sz="2400" dirty="0"/>
              <a:t>The idea is to </a:t>
            </a:r>
            <a:r>
              <a:rPr lang="en-US" sz="2400" b="1" dirty="0"/>
              <a:t>reduce the amount of data</a:t>
            </a:r>
            <a:r>
              <a:rPr lang="en-US" sz="2400" dirty="0"/>
              <a:t> that has to be sent over the network by doing some basic processing right where the data is created. This can make things faster and save bandwidth.</a:t>
            </a: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p:txBody>
      </p:sp>
    </p:spTree>
    <p:extLst>
      <p:ext uri="{BB962C8B-B14F-4D97-AF65-F5344CB8AC3E}">
        <p14:creationId xmlns:p14="http://schemas.microsoft.com/office/powerpoint/2010/main" val="694291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2B6D1-779E-30CF-ECAB-E983E5E2BBA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D9D1E53-9FF9-1335-1CFD-E9F67A2BECBA}"/>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CFB5017-A43A-3AF1-5C07-763D5B400E3A}"/>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WORLD FORUM (IoT-WF) ARCHITECTURE</a:t>
            </a:r>
            <a:endParaRPr lang="en-US" sz="2400" b="1" dirty="0"/>
          </a:p>
        </p:txBody>
      </p:sp>
      <p:sp>
        <p:nvSpPr>
          <p:cNvPr id="7" name="TextBox 6">
            <a:extLst>
              <a:ext uri="{FF2B5EF4-FFF2-40B4-BE49-F238E27FC236}">
                <a16:creationId xmlns:a16="http://schemas.microsoft.com/office/drawing/2014/main" id="{13B8C067-F074-7CAC-C3A8-462746F720BE}"/>
              </a:ext>
            </a:extLst>
          </p:cNvPr>
          <p:cNvSpPr txBox="1"/>
          <p:nvPr/>
        </p:nvSpPr>
        <p:spPr>
          <a:xfrm>
            <a:off x="971600" y="1700808"/>
            <a:ext cx="7416824" cy="6001643"/>
          </a:xfrm>
          <a:prstGeom prst="rect">
            <a:avLst/>
          </a:prstGeom>
          <a:noFill/>
        </p:spPr>
        <p:txBody>
          <a:bodyPr wrap="square" rtlCol="0">
            <a:spAutoFit/>
          </a:bodyPr>
          <a:lstStyle/>
          <a:p>
            <a:pPr algn="just"/>
            <a:r>
              <a:rPr lang="en-US" sz="2400" u="sng" dirty="0"/>
              <a:t>Layer 4: Data accumulation layer:</a:t>
            </a:r>
          </a:p>
          <a:p>
            <a:pPr marL="342900" indent="-342900" algn="just">
              <a:buFont typeface="Arial" panose="020B0604020202020204" pitchFamily="34" charset="0"/>
              <a:buChar char="•"/>
            </a:pPr>
            <a:r>
              <a:rPr lang="en-US" sz="2400" dirty="0"/>
              <a:t>Captures data and stores it so it is usable by applications when necessary. Converts event-based data to query-based processing. </a:t>
            </a:r>
          </a:p>
          <a:p>
            <a:pPr algn="just"/>
            <a:r>
              <a:rPr lang="en-US" sz="2400" u="sng" dirty="0"/>
              <a:t>Layer 5: Data abstraction layer:</a:t>
            </a:r>
          </a:p>
          <a:p>
            <a:pPr marL="342900" indent="-342900" algn="just">
              <a:buFont typeface="Arial" panose="020B0604020202020204" pitchFamily="34" charset="0"/>
              <a:buChar char="•"/>
            </a:pPr>
            <a:r>
              <a:rPr lang="en-US" sz="2400" dirty="0"/>
              <a:t>Reconciles multiple data formats and ensures consistent semantics from various sources. Confirms that the data set is complete and consolidates data into one place or multiple data stores using virtualization.</a:t>
            </a:r>
          </a:p>
          <a:p>
            <a:pPr algn="just"/>
            <a:endParaRPr lang="en-US" sz="2400" u="sng" dirty="0"/>
          </a:p>
          <a:p>
            <a:pPr algn="just"/>
            <a:endParaRPr lang="en-US" sz="2400" u="sng" dirty="0"/>
          </a:p>
          <a:p>
            <a:pPr algn="just"/>
            <a:endParaRPr lang="en-US" sz="2400" dirty="0"/>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p:txBody>
      </p:sp>
    </p:spTree>
    <p:extLst>
      <p:ext uri="{BB962C8B-B14F-4D97-AF65-F5344CB8AC3E}">
        <p14:creationId xmlns:p14="http://schemas.microsoft.com/office/powerpoint/2010/main" val="2740518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FF09A-8EE0-E008-194D-E6B5E7CBBED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5DF0D3-B8BB-68E8-2920-1475D152335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443CE6A-88ED-6572-EECC-9C91B70C32F8}"/>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IoT WORLD FORUM (IoT-WF) ARCHITECTURE</a:t>
            </a:r>
            <a:endParaRPr lang="en-US" sz="2400" b="1" dirty="0"/>
          </a:p>
        </p:txBody>
      </p:sp>
      <p:sp>
        <p:nvSpPr>
          <p:cNvPr id="7" name="TextBox 6">
            <a:extLst>
              <a:ext uri="{FF2B5EF4-FFF2-40B4-BE49-F238E27FC236}">
                <a16:creationId xmlns:a16="http://schemas.microsoft.com/office/drawing/2014/main" id="{EEDF19D1-0229-B113-47D5-73F78D130FB5}"/>
              </a:ext>
            </a:extLst>
          </p:cNvPr>
          <p:cNvSpPr txBox="1"/>
          <p:nvPr/>
        </p:nvSpPr>
        <p:spPr>
          <a:xfrm>
            <a:off x="971600" y="1700808"/>
            <a:ext cx="7416824" cy="6001643"/>
          </a:xfrm>
          <a:prstGeom prst="rect">
            <a:avLst/>
          </a:prstGeom>
          <a:noFill/>
        </p:spPr>
        <p:txBody>
          <a:bodyPr wrap="square" rtlCol="0">
            <a:spAutoFit/>
          </a:bodyPr>
          <a:lstStyle/>
          <a:p>
            <a:pPr algn="just"/>
            <a:r>
              <a:rPr lang="en-US" sz="2400" u="sng" dirty="0"/>
              <a:t>Layer 6: Applications Layer:</a:t>
            </a:r>
          </a:p>
          <a:p>
            <a:pPr marL="457200" indent="-457200" algn="just">
              <a:buFont typeface="Arial" panose="020B0604020202020204" pitchFamily="34" charset="0"/>
              <a:buChar char="•"/>
            </a:pPr>
            <a:r>
              <a:rPr lang="en-US" sz="2400" dirty="0"/>
              <a:t>Interprets data using software applications. Applications may monitor, control and provide reports based on the analysis of the data.</a:t>
            </a:r>
            <a:endParaRPr lang="en-US" sz="2400" u="sng" dirty="0"/>
          </a:p>
          <a:p>
            <a:pPr algn="just"/>
            <a:r>
              <a:rPr lang="en-US" sz="2400" u="sng" dirty="0"/>
              <a:t>Layer 7: Collaboration and processes Layer:</a:t>
            </a:r>
          </a:p>
          <a:p>
            <a:pPr marL="342900" indent="-342900" algn="just">
              <a:buFont typeface="Arial" panose="020B0604020202020204" pitchFamily="34" charset="0"/>
              <a:buChar char="•"/>
            </a:pPr>
            <a:r>
              <a:rPr lang="en-US" sz="2400" dirty="0"/>
              <a:t>Consumes and shares the application information. Collaborating on and communicating IoT information often requires multiple steps, and it is what makes IoT useful. </a:t>
            </a:r>
          </a:p>
          <a:p>
            <a:pPr marL="342900" indent="-342900" algn="just">
              <a:buFont typeface="Arial" panose="020B0604020202020204" pitchFamily="34" charset="0"/>
              <a:buChar char="•"/>
            </a:pPr>
            <a:r>
              <a:rPr lang="en-US" sz="2400" dirty="0"/>
              <a:t>This layer can change business processes and delivers the benefits of IoT</a:t>
            </a:r>
            <a:endParaRPr lang="en-US" sz="2400" u="sng" dirty="0"/>
          </a:p>
          <a:p>
            <a:pPr algn="just"/>
            <a:endParaRPr lang="en-US" sz="2400" dirty="0"/>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p:txBody>
      </p:sp>
    </p:spTree>
    <p:extLst>
      <p:ext uri="{BB962C8B-B14F-4D97-AF65-F5344CB8AC3E}">
        <p14:creationId xmlns:p14="http://schemas.microsoft.com/office/powerpoint/2010/main" val="2687343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B857-0487-0EB3-7D71-9465B7CAC89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DAF02E0-8922-7B7D-4772-1C4371ED589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AD4A528B-96BF-2DA0-C115-9E90B78635CA}"/>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ALTERNATIVE  I0T MODELS</a:t>
            </a:r>
            <a:endParaRPr lang="en-US" sz="2400" b="1" dirty="0"/>
          </a:p>
        </p:txBody>
      </p:sp>
      <p:sp>
        <p:nvSpPr>
          <p:cNvPr id="7" name="TextBox 6">
            <a:extLst>
              <a:ext uri="{FF2B5EF4-FFF2-40B4-BE49-F238E27FC236}">
                <a16:creationId xmlns:a16="http://schemas.microsoft.com/office/drawing/2014/main" id="{5FA4F050-1E07-F7AA-2B92-9F2AC5FF306E}"/>
              </a:ext>
            </a:extLst>
          </p:cNvPr>
          <p:cNvSpPr txBox="1"/>
          <p:nvPr/>
        </p:nvSpPr>
        <p:spPr>
          <a:xfrm>
            <a:off x="971600" y="1700808"/>
            <a:ext cx="7416824" cy="6001643"/>
          </a:xfrm>
          <a:prstGeom prst="rect">
            <a:avLst/>
          </a:prstGeom>
          <a:noFill/>
        </p:spPr>
        <p:txBody>
          <a:bodyPr wrap="square" rtlCol="0">
            <a:spAutoFit/>
          </a:bodyPr>
          <a:lstStyle/>
          <a:p>
            <a:pPr algn="just"/>
            <a:r>
              <a:rPr lang="en-US" sz="2400" dirty="0"/>
              <a:t>There are so many models exist. These models endorsed by various organizations and standards bodies and are often specific to certain industries or IoT applications.</a:t>
            </a:r>
          </a:p>
          <a:p>
            <a:pPr algn="just"/>
            <a:r>
              <a:rPr lang="en-US" sz="2400" u="sng" dirty="0"/>
              <a:t>Purdue Model for Control Hierarchy:</a:t>
            </a:r>
          </a:p>
          <a:p>
            <a:pPr marL="342900" indent="-342900" algn="just">
              <a:buFont typeface="Arial" panose="020B0604020202020204" pitchFamily="34" charset="0"/>
              <a:buChar char="•"/>
            </a:pPr>
            <a:r>
              <a:rPr lang="en-US" sz="2400" dirty="0"/>
              <a:t>The Purdue Model for Control Hierarchy is a common and well-understood model that segments devices and equipment into hierarchical levels and functions. </a:t>
            </a:r>
          </a:p>
          <a:p>
            <a:pPr marL="342900" indent="-342900" algn="just">
              <a:buFont typeface="Arial" panose="020B0604020202020204" pitchFamily="34" charset="0"/>
              <a:buChar char="•"/>
            </a:pPr>
            <a:r>
              <a:rPr lang="en-US" sz="2400" dirty="0"/>
              <a:t>It is used as the basis for ISA-95 for control hierarchy, and in turn for the IEC- 62443 (formerly ISA-99) cyber security standard. </a:t>
            </a:r>
          </a:p>
          <a:p>
            <a:pPr algn="just"/>
            <a:endParaRPr lang="en-US" sz="2400" u="sng" dirty="0"/>
          </a:p>
          <a:p>
            <a:pPr algn="just"/>
            <a:endParaRPr lang="en-US" sz="2400" dirty="0"/>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p:txBody>
      </p:sp>
    </p:spTree>
    <p:extLst>
      <p:ext uri="{BB962C8B-B14F-4D97-AF65-F5344CB8AC3E}">
        <p14:creationId xmlns:p14="http://schemas.microsoft.com/office/powerpoint/2010/main" val="4265965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FD5CB-3A7E-0991-6E09-FAE08C0B756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7509FF-4F18-2F42-CC4F-DABFC91043B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57586D3-B434-06F4-CCBF-3D7707EEC96C}"/>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ALTERNATIVE  I0T MODELS</a:t>
            </a:r>
            <a:endParaRPr lang="en-US" sz="2400" b="1" dirty="0"/>
          </a:p>
        </p:txBody>
      </p:sp>
      <p:sp>
        <p:nvSpPr>
          <p:cNvPr id="7" name="TextBox 6">
            <a:extLst>
              <a:ext uri="{FF2B5EF4-FFF2-40B4-BE49-F238E27FC236}">
                <a16:creationId xmlns:a16="http://schemas.microsoft.com/office/drawing/2014/main" id="{800E0E7B-A7D1-CE5C-8BD1-2CF41DDBA82E}"/>
              </a:ext>
            </a:extLst>
          </p:cNvPr>
          <p:cNvSpPr txBox="1"/>
          <p:nvPr/>
        </p:nvSpPr>
        <p:spPr>
          <a:xfrm>
            <a:off x="971600" y="1700808"/>
            <a:ext cx="7416824" cy="5262979"/>
          </a:xfrm>
          <a:prstGeom prst="rect">
            <a:avLst/>
          </a:prstGeom>
          <a:noFill/>
        </p:spPr>
        <p:txBody>
          <a:bodyPr wrap="square" rtlCol="0">
            <a:spAutoFit/>
          </a:bodyPr>
          <a:lstStyle/>
          <a:p>
            <a:pPr algn="just"/>
            <a:r>
              <a:rPr lang="en-US" sz="2400" u="sng" dirty="0"/>
              <a:t>Purdue Model for Control Hierarchy:</a:t>
            </a:r>
          </a:p>
          <a:p>
            <a:pPr marL="342900" indent="-342900" algn="just">
              <a:buFont typeface="Arial" panose="020B0604020202020204" pitchFamily="34" charset="0"/>
              <a:buChar char="•"/>
            </a:pPr>
            <a:r>
              <a:rPr lang="en-US" sz="2400" dirty="0"/>
              <a:t>It has been used as a base for many IoT-related models and standards across industry. Interprets data using software applications. </a:t>
            </a:r>
          </a:p>
          <a:p>
            <a:pPr marL="342900" indent="-342900" algn="just">
              <a:buFont typeface="Arial" panose="020B0604020202020204" pitchFamily="34" charset="0"/>
              <a:buChar char="•"/>
            </a:pPr>
            <a:r>
              <a:rPr lang="en-US" sz="2400" dirty="0"/>
              <a:t>Applications may monitor, control and provide reports based on the analysis of the data.</a:t>
            </a:r>
          </a:p>
          <a:p>
            <a:pPr algn="just"/>
            <a:r>
              <a:rPr lang="en-IN" sz="2400" u="sng" dirty="0"/>
              <a:t>Industrial Internet Reference Architecture (IIRA) by Industrial Internet Consortium (IIC) </a:t>
            </a:r>
            <a:r>
              <a:rPr lang="en-US" sz="2400" u="sng" dirty="0"/>
              <a:t>:</a:t>
            </a:r>
          </a:p>
          <a:p>
            <a:pPr marL="342900" indent="-342900" algn="just">
              <a:buFont typeface="Arial" panose="020B0604020202020204" pitchFamily="34" charset="0"/>
              <a:buChar char="•"/>
            </a:pPr>
            <a:r>
              <a:rPr lang="en-US" sz="2400" dirty="0"/>
              <a:t>The IIRA is a standards-based open architecture for Industrial Internet Systems (IISs).</a:t>
            </a: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p:txBody>
      </p:sp>
    </p:spTree>
    <p:extLst>
      <p:ext uri="{BB962C8B-B14F-4D97-AF65-F5344CB8AC3E}">
        <p14:creationId xmlns:p14="http://schemas.microsoft.com/office/powerpoint/2010/main" val="3077976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7694F-3F58-350D-8833-FA0E74BC83C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A87EDB7-2401-D706-AED8-2ADBBACF9763}"/>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30F24C83-2376-CB09-DA74-72F025AE9506}"/>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ALTERNATIVE  I0T MODELS</a:t>
            </a:r>
            <a:endParaRPr lang="en-US" sz="2400" b="1" dirty="0"/>
          </a:p>
        </p:txBody>
      </p:sp>
      <p:sp>
        <p:nvSpPr>
          <p:cNvPr id="7" name="TextBox 6">
            <a:extLst>
              <a:ext uri="{FF2B5EF4-FFF2-40B4-BE49-F238E27FC236}">
                <a16:creationId xmlns:a16="http://schemas.microsoft.com/office/drawing/2014/main" id="{28A2A9D2-CB1A-A3A3-B1AE-6F51499EB32F}"/>
              </a:ext>
            </a:extLst>
          </p:cNvPr>
          <p:cNvSpPr txBox="1"/>
          <p:nvPr/>
        </p:nvSpPr>
        <p:spPr>
          <a:xfrm>
            <a:off x="971600" y="1700808"/>
            <a:ext cx="7416824" cy="6370975"/>
          </a:xfrm>
          <a:prstGeom prst="rect">
            <a:avLst/>
          </a:prstGeom>
          <a:noFill/>
        </p:spPr>
        <p:txBody>
          <a:bodyPr wrap="square" rtlCol="0">
            <a:spAutoFit/>
          </a:bodyPr>
          <a:lstStyle/>
          <a:p>
            <a:pPr algn="just"/>
            <a:r>
              <a:rPr lang="en-IN" sz="2400" u="sng" dirty="0"/>
              <a:t>Industrial Internet Reference Architecture (IIRA) by Industrial Internet Consortium (IIC) </a:t>
            </a:r>
            <a:r>
              <a:rPr lang="en-US" sz="2400" u="sng" dirty="0"/>
              <a:t>:</a:t>
            </a:r>
          </a:p>
          <a:p>
            <a:pPr marL="342900" indent="-342900" algn="just">
              <a:buFont typeface="Arial" panose="020B0604020202020204" pitchFamily="34" charset="0"/>
              <a:buChar char="•"/>
            </a:pPr>
            <a:r>
              <a:rPr lang="en-US" sz="2400" dirty="0"/>
              <a:t>To maximize its value, the IIRA has broad industry applicability to drive interoperability, to map applicable technologies, and to guide technology and standard development</a:t>
            </a:r>
          </a:p>
          <a:p>
            <a:pPr marL="342900" indent="-342900" algn="just">
              <a:buFont typeface="Arial" panose="020B0604020202020204" pitchFamily="34" charset="0"/>
              <a:buChar char="•"/>
            </a:pPr>
            <a:r>
              <a:rPr lang="en-US" sz="2400" dirty="0"/>
              <a:t>The description and representation of the architecture are generic and at a high level of abstraction to support the requisite broad industry applicability. </a:t>
            </a:r>
          </a:p>
          <a:p>
            <a:pPr marL="342900" indent="-342900" algn="just">
              <a:buFont typeface="Arial" panose="020B0604020202020204" pitchFamily="34" charset="0"/>
              <a:buChar char="•"/>
            </a:pPr>
            <a:r>
              <a:rPr lang="en-US" sz="2400" dirty="0"/>
              <a:t>The IIRA distils and abstracts common characteristics, features and patterns from use cases well understood at this time, predominantly those that have been defined in the IIC.</a:t>
            </a: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a:p>
            <a:pPr algn="just"/>
            <a:endParaRPr lang="en-US" sz="2400" dirty="0">
              <a:solidFill>
                <a:srgbClr val="FF0000"/>
              </a:solidFill>
            </a:endParaRPr>
          </a:p>
        </p:txBody>
      </p:sp>
    </p:spTree>
    <p:extLst>
      <p:ext uri="{BB962C8B-B14F-4D97-AF65-F5344CB8AC3E}">
        <p14:creationId xmlns:p14="http://schemas.microsoft.com/office/powerpoint/2010/main" val="987577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CEC80-3937-67B0-DA59-E84142DB3C8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821EE09-68F0-9C8E-B52C-08C240F6FDB3}"/>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C3E13AC-EC2D-2515-78B9-F9043DBFAE5D}"/>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ALTERNATIVE  I0T MODELS</a:t>
            </a:r>
            <a:endParaRPr lang="en-US" sz="2400" b="1" dirty="0"/>
          </a:p>
        </p:txBody>
      </p:sp>
      <p:sp>
        <p:nvSpPr>
          <p:cNvPr id="7" name="TextBox 6">
            <a:extLst>
              <a:ext uri="{FF2B5EF4-FFF2-40B4-BE49-F238E27FC236}">
                <a16:creationId xmlns:a16="http://schemas.microsoft.com/office/drawing/2014/main" id="{6B481BA7-DF63-82A8-58D1-7934490479E7}"/>
              </a:ext>
            </a:extLst>
          </p:cNvPr>
          <p:cNvSpPr txBox="1"/>
          <p:nvPr/>
        </p:nvSpPr>
        <p:spPr>
          <a:xfrm>
            <a:off x="971600" y="1700808"/>
            <a:ext cx="7416824" cy="3785652"/>
          </a:xfrm>
          <a:prstGeom prst="rect">
            <a:avLst/>
          </a:prstGeom>
          <a:noFill/>
        </p:spPr>
        <p:txBody>
          <a:bodyPr wrap="square" rtlCol="0">
            <a:spAutoFit/>
          </a:bodyPr>
          <a:lstStyle/>
          <a:p>
            <a:pPr algn="just"/>
            <a:r>
              <a:rPr lang="en-US" sz="2400" u="sng"/>
              <a:t>Internet of Things– Architecture (IoT-A):</a:t>
            </a:r>
          </a:p>
          <a:p>
            <a:pPr marL="342900" indent="-342900" algn="just">
              <a:buFont typeface="Arial" panose="020B0604020202020204" pitchFamily="34" charset="0"/>
              <a:buChar char="•"/>
            </a:pPr>
            <a:r>
              <a:rPr lang="en-US" sz="2400"/>
              <a:t>IoT-A created an IoT architectural reference model and defined an initial set of key building blocks that are foundational in fostering the emerging Internet of Things. </a:t>
            </a:r>
          </a:p>
          <a:p>
            <a:pPr marL="342900" indent="-342900" algn="just">
              <a:buFont typeface="Arial" panose="020B0604020202020204" pitchFamily="34" charset="0"/>
              <a:buChar char="•"/>
            </a:pPr>
            <a:r>
              <a:rPr lang="en-US" sz="2400"/>
              <a:t>Using an experimental para- digm, IoT-A combined top-down reasoning about architectural principles and design guidelines with simulation and prototyping in exploring the technical consequences of architectural design choices.</a:t>
            </a:r>
            <a:endParaRPr lang="en-US" sz="2400" dirty="0"/>
          </a:p>
        </p:txBody>
      </p:sp>
    </p:spTree>
    <p:extLst>
      <p:ext uri="{BB962C8B-B14F-4D97-AF65-F5344CB8AC3E}">
        <p14:creationId xmlns:p14="http://schemas.microsoft.com/office/powerpoint/2010/main" val="239972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F572F-5A1B-7C88-D298-CDAD200A27C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D18A042-71EB-FD32-4C58-5B17B6749F72}"/>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71D6214-1F25-889E-8D66-B3DC71E61019}"/>
              </a:ext>
            </a:extLst>
          </p:cNvPr>
          <p:cNvSpPr/>
          <p:nvPr/>
        </p:nvSpPr>
        <p:spPr>
          <a:xfrm>
            <a:off x="755577" y="820808"/>
            <a:ext cx="6846596" cy="6204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2400" b="1" dirty="0">
                <a:latin typeface="Cambria" panose="02040503050406030204" pitchFamily="18" charset="0"/>
                <a:ea typeface="Cambria" panose="02040503050406030204" pitchFamily="18" charset="0"/>
                <a:cs typeface="Times New Roman" pitchFamily="18" charset="0"/>
              </a:rPr>
              <a:t>SIMPLIFIED ARCHITECTURE</a:t>
            </a:r>
            <a:endParaRPr lang="en-US" sz="2400" b="1" dirty="0"/>
          </a:p>
        </p:txBody>
      </p:sp>
      <p:sp>
        <p:nvSpPr>
          <p:cNvPr id="7" name="TextBox 6">
            <a:extLst>
              <a:ext uri="{FF2B5EF4-FFF2-40B4-BE49-F238E27FC236}">
                <a16:creationId xmlns:a16="http://schemas.microsoft.com/office/drawing/2014/main" id="{FDFD44A9-29F7-39D9-A809-B45E52311C13}"/>
              </a:ext>
            </a:extLst>
          </p:cNvPr>
          <p:cNvSpPr txBox="1"/>
          <p:nvPr/>
        </p:nvSpPr>
        <p:spPr>
          <a:xfrm>
            <a:off x="755576" y="1700808"/>
            <a:ext cx="7632848" cy="1569660"/>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fundamental building blocks that are common to most IoT systems and which is intended to help you in designing an IoT network. </a:t>
            </a:r>
          </a:p>
          <a:p>
            <a:pPr marL="342900" indent="-342900" algn="just">
              <a:buFont typeface="Arial" panose="020B0604020202020204" pitchFamily="34" charset="0"/>
              <a:buChar char="•"/>
            </a:pPr>
            <a:r>
              <a:rPr lang="en-US" sz="2400" dirty="0"/>
              <a:t>This framework is presented as two parallel stacks.</a:t>
            </a:r>
          </a:p>
        </p:txBody>
      </p:sp>
      <p:pic>
        <p:nvPicPr>
          <p:cNvPr id="4" name="Picture 3">
            <a:extLst>
              <a:ext uri="{FF2B5EF4-FFF2-40B4-BE49-F238E27FC236}">
                <a16:creationId xmlns:a16="http://schemas.microsoft.com/office/drawing/2014/main" id="{723F29FB-1F52-2833-0AA1-2C72E0AE2A1F}"/>
              </a:ext>
            </a:extLst>
          </p:cNvPr>
          <p:cNvPicPr>
            <a:picLocks noChangeAspect="1"/>
          </p:cNvPicPr>
          <p:nvPr/>
        </p:nvPicPr>
        <p:blipFill>
          <a:blip r:embed="rId2"/>
          <a:stretch>
            <a:fillRect/>
          </a:stretch>
        </p:blipFill>
        <p:spPr>
          <a:xfrm>
            <a:off x="1331640" y="3429001"/>
            <a:ext cx="6696744" cy="2592287"/>
          </a:xfrm>
          <a:prstGeom prst="rect">
            <a:avLst/>
          </a:prstGeom>
        </p:spPr>
      </p:pic>
    </p:spTree>
    <p:extLst>
      <p:ext uri="{BB962C8B-B14F-4D97-AF65-F5344CB8AC3E}">
        <p14:creationId xmlns:p14="http://schemas.microsoft.com/office/powerpoint/2010/main" val="2359595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D0E0-150E-91D9-D060-D0BC761ECEF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F131FBF-64B1-ED45-56DC-4337DAEF3A6C}"/>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A9F75669-D3B3-BD87-0B7C-2AEA96BF9FAE}"/>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SIMPLIFIED ARCHITECTURE</a:t>
            </a:r>
            <a:endParaRPr lang="en-US" sz="2400" b="1" dirty="0"/>
          </a:p>
          <a:p>
            <a:pPr lvl="0"/>
            <a:endParaRPr lang="en-US" sz="2400" b="1" dirty="0"/>
          </a:p>
        </p:txBody>
      </p:sp>
      <p:pic>
        <p:nvPicPr>
          <p:cNvPr id="1026" name="Picture 2">
            <a:extLst>
              <a:ext uri="{FF2B5EF4-FFF2-40B4-BE49-F238E27FC236}">
                <a16:creationId xmlns:a16="http://schemas.microsoft.com/office/drawing/2014/main" id="{57F7E32B-4215-A64F-5752-FFA8EF07B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88840"/>
            <a:ext cx="7405957"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645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86352-C5C0-6970-9070-1584A355968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49F9E0A-2C25-E873-E5BE-2342BD0A3C1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36E469CA-5872-F045-BE85-4E94A051E516}"/>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dirty="0">
                <a:latin typeface="Cambria" panose="02040503050406030204" pitchFamily="18" charset="0"/>
                <a:ea typeface="Cambria" panose="02040503050406030204" pitchFamily="18" charset="0"/>
                <a:cs typeface="Times New Roman" pitchFamily="18" charset="0"/>
              </a:rPr>
              <a:t>SIMPLIFIED ARCHITECTURE</a:t>
            </a:r>
            <a:endParaRPr lang="en-US" sz="2400" b="1" dirty="0"/>
          </a:p>
        </p:txBody>
      </p:sp>
      <p:sp>
        <p:nvSpPr>
          <p:cNvPr id="7" name="TextBox 6">
            <a:extLst>
              <a:ext uri="{FF2B5EF4-FFF2-40B4-BE49-F238E27FC236}">
                <a16:creationId xmlns:a16="http://schemas.microsoft.com/office/drawing/2014/main" id="{546C0D4C-8B12-B1A3-64CA-21ACF3B1E65C}"/>
              </a:ext>
            </a:extLst>
          </p:cNvPr>
          <p:cNvSpPr txBox="1"/>
          <p:nvPr/>
        </p:nvSpPr>
        <p:spPr>
          <a:xfrm>
            <a:off x="971600" y="1700808"/>
            <a:ext cx="7416824" cy="4893647"/>
          </a:xfrm>
          <a:prstGeom prst="rect">
            <a:avLst/>
          </a:prstGeom>
          <a:noFill/>
        </p:spPr>
        <p:txBody>
          <a:bodyPr wrap="square" rtlCol="0">
            <a:spAutoFit/>
          </a:bodyPr>
          <a:lstStyle/>
          <a:p>
            <a:pPr algn="just"/>
            <a:r>
              <a:rPr lang="en-US" sz="2400" u="sng" dirty="0"/>
              <a:t>The Core IoT Functional Stack:</a:t>
            </a:r>
          </a:p>
          <a:p>
            <a:pPr marL="342900" indent="-342900" algn="just">
              <a:buFont typeface="Arial" panose="020B0604020202020204" pitchFamily="34" charset="0"/>
              <a:buChar char="•"/>
            </a:pPr>
            <a:r>
              <a:rPr lang="en-US" sz="2400" dirty="0"/>
              <a:t>The core IoT functional stack consists of 3 layers. They are:</a:t>
            </a:r>
          </a:p>
          <a:p>
            <a:pPr algn="just"/>
            <a:r>
              <a:rPr lang="en-US" sz="2400" dirty="0"/>
              <a:t>             1. Things layer</a:t>
            </a:r>
          </a:p>
          <a:p>
            <a:pPr algn="just"/>
            <a:r>
              <a:rPr lang="en-US" sz="2400" dirty="0"/>
              <a:t>             2. Communications network layer</a:t>
            </a:r>
          </a:p>
          <a:p>
            <a:pPr algn="just"/>
            <a:r>
              <a:rPr lang="en-US" sz="2400" dirty="0"/>
              <a:t>             3.  Applications layer</a:t>
            </a:r>
          </a:p>
          <a:p>
            <a:pPr algn="just"/>
            <a:r>
              <a:rPr lang="en-US" sz="2400" u="sng" dirty="0"/>
              <a:t>1.Things layer:</a:t>
            </a:r>
          </a:p>
          <a:p>
            <a:pPr marL="342900" indent="-342900" algn="just">
              <a:buFont typeface="Arial" panose="020B0604020202020204" pitchFamily="34" charset="0"/>
              <a:buChar char="•"/>
            </a:pPr>
            <a:r>
              <a:rPr lang="en-US" sz="2400" dirty="0"/>
              <a:t>At  this layer, the physical devices need to fit the constraints of the environment in which they are deployed.</a:t>
            </a:r>
          </a:p>
          <a:p>
            <a:pPr marL="342900" indent="-342900" algn="just">
              <a:buFont typeface="Arial" panose="020B0604020202020204" pitchFamily="34" charset="0"/>
              <a:buChar char="•"/>
            </a:pPr>
            <a:r>
              <a:rPr lang="en-US" sz="2400" dirty="0"/>
              <a:t>Smart objects can be classified as:</a:t>
            </a:r>
          </a:p>
          <a:p>
            <a:pPr algn="just"/>
            <a:r>
              <a:rPr lang="en-US" sz="2400" dirty="0"/>
              <a:t>            a)Battery powered or power-connected</a:t>
            </a:r>
          </a:p>
          <a:p>
            <a:pPr algn="just"/>
            <a:r>
              <a:rPr lang="en-US" sz="2400" dirty="0"/>
              <a:t>   </a:t>
            </a:r>
          </a:p>
        </p:txBody>
      </p:sp>
    </p:spTree>
    <p:extLst>
      <p:ext uri="{BB962C8B-B14F-4D97-AF65-F5344CB8AC3E}">
        <p14:creationId xmlns:p14="http://schemas.microsoft.com/office/powerpoint/2010/main" val="230352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a:extLst>
            <a:ext uri="{FF2B5EF4-FFF2-40B4-BE49-F238E27FC236}">
              <a16:creationId xmlns:a16="http://schemas.microsoft.com/office/drawing/2014/main" id="{74DE6913-2186-49DB-FB62-7A2940B4EF3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68EB8AE-6DA2-6365-3C15-0EFE5F957A60}"/>
              </a:ext>
            </a:extLst>
          </p:cNvPr>
          <p:cNvSpPr/>
          <p:nvPr/>
        </p:nvSpPr>
        <p:spPr>
          <a:xfrm>
            <a:off x="6680004" y="4797151"/>
            <a:ext cx="2088116" cy="15841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spcBef>
                <a:spcPct val="0"/>
              </a:spcBef>
              <a:spcAft>
                <a:spcPct val="0"/>
              </a:spcAft>
            </a:pPr>
            <a:endParaRPr lang="en-IN" sz="1200" noProof="1">
              <a:solidFill>
                <a:prstClr val="black"/>
              </a:solidFill>
              <a:latin typeface="Calibri"/>
            </a:endParaRPr>
          </a:p>
        </p:txBody>
      </p:sp>
      <p:sp>
        <p:nvSpPr>
          <p:cNvPr id="3077" name="TextBox 9">
            <a:extLst>
              <a:ext uri="{FF2B5EF4-FFF2-40B4-BE49-F238E27FC236}">
                <a16:creationId xmlns:a16="http://schemas.microsoft.com/office/drawing/2014/main" id="{FA36E37F-1899-5B0F-A607-E957C1734DDF}"/>
              </a:ext>
            </a:extLst>
          </p:cNvPr>
          <p:cNvSpPr txBox="1"/>
          <p:nvPr/>
        </p:nvSpPr>
        <p:spPr>
          <a:xfrm>
            <a:off x="6680004" y="5026531"/>
            <a:ext cx="2088116" cy="1138773"/>
          </a:xfrm>
          <a:prstGeom prst="rect">
            <a:avLst/>
          </a:prstGeom>
          <a:noFill/>
          <a:ln w="9525">
            <a:noFill/>
          </a:ln>
        </p:spPr>
        <p:txBody>
          <a:bodyPr wrap="square" anchor="t" anchorCtr="0">
            <a:spAutoFit/>
          </a:bodyPr>
          <a:lstStyle/>
          <a:p>
            <a:pPr fontAlgn="base">
              <a:spcBef>
                <a:spcPct val="0"/>
              </a:spcBef>
              <a:spcAft>
                <a:spcPct val="0"/>
              </a:spcAft>
            </a:pPr>
            <a:r>
              <a:rPr lang="en-US" altLang="zh-CN" sz="1200" u="sng" dirty="0">
                <a:solidFill>
                  <a:prstClr val="black"/>
                </a:solidFill>
                <a:latin typeface="Cambria" panose="02040503050406030204" pitchFamily="18" charset="0"/>
                <a:ea typeface="宋体" panose="02010600030101010101" pitchFamily="2" charset="-122"/>
                <a:cs typeface="Cambria" panose="02040503050406030204" pitchFamily="18" charset="0"/>
              </a:rPr>
              <a:t>Presented By:</a:t>
            </a:r>
          </a:p>
          <a:p>
            <a:pPr fontAlgn="base">
              <a:spcBef>
                <a:spcPct val="0"/>
              </a:spcBef>
              <a:spcAft>
                <a:spcPct val="0"/>
              </a:spcAft>
            </a:pPr>
            <a:r>
              <a:rPr lang="en-IN" altLang="zh-CN" sz="1400" dirty="0">
                <a:solidFill>
                  <a:srgbClr val="7F7F7F"/>
                </a:solidFill>
                <a:latin typeface="Cambria" panose="02040503050406030204" pitchFamily="18" charset="0"/>
                <a:ea typeface="宋体" panose="02010600030101010101" pitchFamily="2" charset="-122"/>
                <a:cs typeface="Cambria" panose="02040503050406030204" pitchFamily="18" charset="0"/>
              </a:rPr>
              <a:t>G S </a:t>
            </a:r>
            <a:r>
              <a:rPr lang="en-IN" altLang="zh-CN" sz="1400" dirty="0" err="1">
                <a:solidFill>
                  <a:srgbClr val="7F7F7F"/>
                </a:solidFill>
                <a:latin typeface="Cambria" panose="02040503050406030204" pitchFamily="18" charset="0"/>
                <a:ea typeface="宋体" panose="02010600030101010101" pitchFamily="2" charset="-122"/>
                <a:cs typeface="Cambria" panose="02040503050406030204" pitchFamily="18" charset="0"/>
              </a:rPr>
              <a:t>Charitha</a:t>
            </a:r>
            <a:endParaRPr lang="en-US" altLang="zh-CN" sz="1400" dirty="0">
              <a:solidFill>
                <a:srgbClr val="7F7F7F"/>
              </a:solidFill>
              <a:latin typeface="Cambria" panose="020405030504060302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cs typeface="Cambria" panose="02040503050406030204" pitchFamily="18" charset="0"/>
              </a:rPr>
              <a:t>Designation :</a:t>
            </a:r>
            <a:r>
              <a:rPr lang="en-US" altLang="zh-CN" sz="1400" dirty="0" err="1">
                <a:solidFill>
                  <a:prstClr val="black"/>
                </a:solidFill>
                <a:latin typeface="Times New Roman" panose="02020603050405020304" pitchFamily="18" charset="0"/>
                <a:ea typeface="宋体" panose="02010600030101010101" pitchFamily="2" charset="-122"/>
                <a:cs typeface="Cambria" panose="02040503050406030204" pitchFamily="18" charset="0"/>
              </a:rPr>
              <a:t>Asst..Prof</a:t>
            </a:r>
            <a:endParaRPr lang="en-US" altLang="zh-CN" sz="1400" dirty="0">
              <a:solidFill>
                <a:prstClr val="black"/>
              </a:solidFill>
              <a:latin typeface="Times New Roman" panose="02020603050405020304" pitchFamily="18" charset="0"/>
              <a:ea typeface="宋体" panose="02010600030101010101" pitchFamily="2" charset="-122"/>
              <a:cs typeface="Cambria" panose="02040503050406030204" pitchFamily="18" charset="0"/>
            </a:endParaRPr>
          </a:p>
          <a:p>
            <a:pPr fontAlgn="base">
              <a:spcBef>
                <a:spcPct val="0"/>
              </a:spcBef>
              <a:spcAft>
                <a:spcPct val="0"/>
              </a:spcAft>
            </a:pPr>
            <a:r>
              <a:rPr lang="en-US" altLang="zh-CN" sz="1400" dirty="0">
                <a:solidFill>
                  <a:prstClr val="black"/>
                </a:solidFill>
                <a:latin typeface="Times New Roman" panose="02020603050405020304" pitchFamily="18" charset="0"/>
                <a:ea typeface="宋体" panose="02010600030101010101" pitchFamily="2" charset="-122"/>
                <a:cs typeface="Cambria" panose="02040503050406030204" pitchFamily="18" charset="0"/>
              </a:rPr>
              <a:t>Department: ECE</a:t>
            </a:r>
          </a:p>
          <a:p>
            <a:pPr fontAlgn="base">
              <a:spcBef>
                <a:spcPct val="0"/>
              </a:spcBef>
              <a:spcAft>
                <a:spcPct val="0"/>
              </a:spcAft>
            </a:pPr>
            <a:r>
              <a:rPr lang="en-US" altLang="zh-CN" sz="1400" dirty="0" err="1">
                <a:solidFill>
                  <a:prstClr val="black"/>
                </a:solidFill>
                <a:latin typeface="Times New Roman" panose="02020603050405020304" pitchFamily="18" charset="0"/>
                <a:ea typeface="宋体" panose="02010600030101010101" pitchFamily="2" charset="-122"/>
                <a:cs typeface="Cambria" panose="02040503050406030204" pitchFamily="18" charset="0"/>
              </a:rPr>
              <a:t>College:GIET</a:t>
            </a:r>
            <a:r>
              <a:rPr lang="en-US" altLang="zh-CN" sz="1400" dirty="0">
                <a:solidFill>
                  <a:prstClr val="black"/>
                </a:solidFill>
                <a:latin typeface="Times New Roman" panose="02020603050405020304" pitchFamily="18" charset="0"/>
                <a:ea typeface="宋体" panose="02010600030101010101" pitchFamily="2" charset="-122"/>
                <a:cs typeface="Cambria" panose="02040503050406030204" pitchFamily="18" charset="0"/>
              </a:rPr>
              <a:t>(A</a:t>
            </a:r>
            <a:r>
              <a:rPr lang="en-US" altLang="zh-CN" sz="1400" dirty="0">
                <a:solidFill>
                  <a:srgbClr val="7F7F7F"/>
                </a:solidFill>
                <a:latin typeface="Cambria" panose="02040503050406030204" pitchFamily="18" charset="0"/>
                <a:ea typeface="宋体" panose="02010600030101010101" pitchFamily="2" charset="-122"/>
                <a:cs typeface="Cambria" panose="02040503050406030204" pitchFamily="18" charset="0"/>
              </a:rPr>
              <a:t>)</a:t>
            </a:r>
            <a:endParaRPr lang="en-IN" altLang="en-US" sz="1400" dirty="0">
              <a:solidFill>
                <a:srgbClr val="7F7F7F"/>
              </a:solidFill>
              <a:latin typeface="Cambria" panose="02040503050406030204" pitchFamily="18" charset="0"/>
              <a:ea typeface="Cambria" panose="02040503050406030204" pitchFamily="18" charset="0"/>
            </a:endParaRPr>
          </a:p>
        </p:txBody>
      </p:sp>
      <p:sp>
        <p:nvSpPr>
          <p:cNvPr id="3078" name="TextBox 10">
            <a:extLst>
              <a:ext uri="{FF2B5EF4-FFF2-40B4-BE49-F238E27FC236}">
                <a16:creationId xmlns:a16="http://schemas.microsoft.com/office/drawing/2014/main" id="{0FC7F85C-F721-09F9-B4A8-84E5C23A2D95}"/>
              </a:ext>
            </a:extLst>
          </p:cNvPr>
          <p:cNvSpPr txBox="1"/>
          <p:nvPr/>
        </p:nvSpPr>
        <p:spPr>
          <a:xfrm>
            <a:off x="251520" y="5589240"/>
            <a:ext cx="4104456" cy="1246495"/>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Fundamentals Of  IoT</a:t>
            </a:r>
          </a:p>
          <a:p>
            <a:r>
              <a:rPr lang="en-US" sz="1600" dirty="0">
                <a:latin typeface="Cambria" pitchFamily="18" charset="0"/>
                <a:ea typeface="Cambria" pitchFamily="18" charset="0"/>
              </a:rPr>
              <a:t>Branch: Common to CS, CSE, CSM &amp; CIVIL</a:t>
            </a:r>
          </a:p>
          <a:p>
            <a:r>
              <a:rPr lang="en-US" sz="1600" dirty="0">
                <a:latin typeface="Cambria" pitchFamily="18" charset="0"/>
                <a:ea typeface="Cambria" pitchFamily="18" charset="0"/>
              </a:rPr>
              <a:t>Semester: III-II</a:t>
            </a:r>
            <a:endParaRPr lang="en-IN" sz="1600" dirty="0">
              <a:latin typeface="Cambria" pitchFamily="18" charset="0"/>
              <a:ea typeface="Cambria" pitchFamily="18" charset="0"/>
            </a:endParaRPr>
          </a:p>
          <a:p>
            <a:pPr fontAlgn="base">
              <a:spcBef>
                <a:spcPct val="0"/>
              </a:spcBef>
              <a:spcAft>
                <a:spcPct val="0"/>
              </a:spcAft>
            </a:pPr>
            <a:endPar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endParaRPr>
          </a:p>
        </p:txBody>
      </p:sp>
      <p:graphicFrame>
        <p:nvGraphicFramePr>
          <p:cNvPr id="8" name="Diagram 7">
            <a:extLst>
              <a:ext uri="{FF2B5EF4-FFF2-40B4-BE49-F238E27FC236}">
                <a16:creationId xmlns:a16="http://schemas.microsoft.com/office/drawing/2014/main" id="{453D2068-3516-BF42-285E-8F9A23289A31}"/>
              </a:ext>
            </a:extLst>
          </p:cNvPr>
          <p:cNvGraphicFramePr/>
          <p:nvPr>
            <p:extLst>
              <p:ext uri="{D42A27DB-BD31-4B8C-83A1-F6EECF244321}">
                <p14:modId xmlns:p14="http://schemas.microsoft.com/office/powerpoint/2010/main" val="1628236972"/>
              </p:ext>
            </p:extLst>
          </p:nvPr>
        </p:nvGraphicFramePr>
        <p:xfrm>
          <a:off x="395536" y="620687"/>
          <a:ext cx="7272808" cy="37444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2DC7313F-1E3A-2339-6214-F211B11535E6}"/>
              </a:ext>
            </a:extLst>
          </p:cNvPr>
          <p:cNvSpPr/>
          <p:nvPr/>
        </p:nvSpPr>
        <p:spPr>
          <a:xfrm>
            <a:off x="869383" y="620687"/>
            <a:ext cx="3416320" cy="523220"/>
          </a:xfrm>
          <a:prstGeom prst="rect">
            <a:avLst/>
          </a:prstGeom>
          <a:noFill/>
        </p:spPr>
        <p:txBody>
          <a:bodyPr wrap="none" lIns="91440" tIns="45720" rIns="91440" bIns="45720">
            <a:spAutoFit/>
          </a:bodyPr>
          <a:lstStyle/>
          <a:p>
            <a:pPr algn="ctr"/>
            <a:r>
              <a:rPr lang="en-US" sz="2800" b="0" cap="none" spc="0" dirty="0">
                <a:ln w="0"/>
                <a:solidFill>
                  <a:schemeClr val="tx2">
                    <a:lumMod val="75000"/>
                  </a:schemeClr>
                </a:solidFill>
                <a:effectLst/>
                <a:latin typeface="Bahnschrift Condensed" panose="020B0502040204020203" pitchFamily="34" charset="0"/>
              </a:rPr>
              <a:t>UNIT-1: Fundamentals of IoT</a:t>
            </a:r>
          </a:p>
        </p:txBody>
      </p:sp>
    </p:spTree>
    <p:extLst>
      <p:ext uri="{BB962C8B-B14F-4D97-AF65-F5344CB8AC3E}">
        <p14:creationId xmlns:p14="http://schemas.microsoft.com/office/powerpoint/2010/main" val="3047923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D765C-6AE6-6358-B9A1-8DF349100B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801CBD3-C578-72C4-E835-FB1BC84E0AF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D48CF749-FD2A-9F95-D8F6-9C362431D445}"/>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dirty="0">
                <a:latin typeface="Cambria" panose="02040503050406030204" pitchFamily="18" charset="0"/>
                <a:ea typeface="Cambria" panose="02040503050406030204" pitchFamily="18" charset="0"/>
                <a:cs typeface="Times New Roman" pitchFamily="18" charset="0"/>
              </a:rPr>
              <a:t>SIMPLIFIED ARCHITECTURE</a:t>
            </a:r>
            <a:endParaRPr lang="en-US" sz="2400" b="1" dirty="0"/>
          </a:p>
        </p:txBody>
      </p:sp>
      <p:sp>
        <p:nvSpPr>
          <p:cNvPr id="7" name="TextBox 6">
            <a:extLst>
              <a:ext uri="{FF2B5EF4-FFF2-40B4-BE49-F238E27FC236}">
                <a16:creationId xmlns:a16="http://schemas.microsoft.com/office/drawing/2014/main" id="{89EC0FE6-AE94-3D5C-A169-DB6746C56BC0}"/>
              </a:ext>
            </a:extLst>
          </p:cNvPr>
          <p:cNvSpPr txBox="1"/>
          <p:nvPr/>
        </p:nvSpPr>
        <p:spPr>
          <a:xfrm>
            <a:off x="971600" y="1700808"/>
            <a:ext cx="7416824" cy="6001643"/>
          </a:xfrm>
          <a:prstGeom prst="rect">
            <a:avLst/>
          </a:prstGeom>
          <a:noFill/>
        </p:spPr>
        <p:txBody>
          <a:bodyPr wrap="square" rtlCol="0">
            <a:spAutoFit/>
          </a:bodyPr>
          <a:lstStyle/>
          <a:p>
            <a:pPr algn="just"/>
            <a:r>
              <a:rPr lang="en-US" sz="2400" u="sng" dirty="0"/>
              <a:t>1.Things layer:</a:t>
            </a:r>
          </a:p>
          <a:p>
            <a:pPr marL="342900" indent="-342900" algn="just">
              <a:buFont typeface="Arial" panose="020B0604020202020204" pitchFamily="34" charset="0"/>
              <a:buChar char="•"/>
            </a:pPr>
            <a:r>
              <a:rPr lang="en-US" sz="2400" dirty="0"/>
              <a:t>Smart objects can be classified as:</a:t>
            </a:r>
          </a:p>
          <a:p>
            <a:pPr algn="just"/>
            <a:r>
              <a:rPr lang="en-US" sz="2400" dirty="0"/>
              <a:t>            b)Mobile or static </a:t>
            </a:r>
          </a:p>
          <a:p>
            <a:pPr algn="just"/>
            <a:r>
              <a:rPr lang="en-US" sz="2400" dirty="0"/>
              <a:t>            c)Low or high reporting frequency</a:t>
            </a:r>
          </a:p>
          <a:p>
            <a:pPr algn="just"/>
            <a:r>
              <a:rPr lang="en-US" sz="2400" dirty="0"/>
              <a:t>            d)Simple or rich data</a:t>
            </a:r>
          </a:p>
          <a:p>
            <a:pPr algn="just"/>
            <a:r>
              <a:rPr lang="en-US" sz="2400" dirty="0"/>
              <a:t>            e)Report range</a:t>
            </a:r>
          </a:p>
          <a:p>
            <a:pPr algn="just"/>
            <a:r>
              <a:rPr lang="en-US" sz="2400" dirty="0"/>
              <a:t>            f)Object density per cell</a:t>
            </a:r>
          </a:p>
          <a:p>
            <a:pPr algn="just"/>
            <a:r>
              <a:rPr lang="en-US" sz="2400" u="sng" dirty="0"/>
              <a:t>2.Communications network  layer:</a:t>
            </a:r>
          </a:p>
          <a:p>
            <a:pPr marL="342900" indent="-342900" algn="just">
              <a:buFont typeface="Arial" panose="020B0604020202020204" pitchFamily="34" charset="0"/>
              <a:buChar char="•"/>
            </a:pPr>
            <a:r>
              <a:rPr lang="en-US" sz="2400" dirty="0"/>
              <a:t>When smart objects are not self constrained, they need to communicate with an external system</a:t>
            </a:r>
          </a:p>
          <a:p>
            <a:pPr algn="just"/>
            <a:r>
              <a:rPr lang="en-US" sz="2400" dirty="0"/>
              <a:t>           a) Access network sublayer</a:t>
            </a:r>
          </a:p>
          <a:p>
            <a:pPr algn="just"/>
            <a:r>
              <a:rPr lang="en-US" sz="2400" dirty="0"/>
              <a:t>           b)Gateways and backhaul network</a:t>
            </a:r>
          </a:p>
          <a:p>
            <a:pPr algn="just"/>
            <a:r>
              <a:rPr lang="en-US" sz="2400" dirty="0"/>
              <a:t>           c)Network transport and IoT network management</a:t>
            </a:r>
          </a:p>
          <a:p>
            <a:pPr algn="just"/>
            <a:endParaRPr lang="en-US" sz="2400" dirty="0"/>
          </a:p>
          <a:p>
            <a:pPr algn="just"/>
            <a:endParaRPr lang="en-US" sz="2400" dirty="0"/>
          </a:p>
          <a:p>
            <a:pPr algn="just"/>
            <a:endParaRPr lang="en-US" sz="2400" dirty="0"/>
          </a:p>
        </p:txBody>
      </p:sp>
    </p:spTree>
    <p:extLst>
      <p:ext uri="{BB962C8B-B14F-4D97-AF65-F5344CB8AC3E}">
        <p14:creationId xmlns:p14="http://schemas.microsoft.com/office/powerpoint/2010/main" val="4267467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BF455-2AB1-B0B1-FD19-6A2A1F4775C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69075F6-A68D-6E5D-7193-74385870C92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4FA67D5-A24C-710B-493D-80AABF0BCA09}"/>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SIMPLIFIED ARCHITECTURE</a:t>
            </a:r>
            <a:endParaRPr lang="en-US" sz="2400" b="1" dirty="0"/>
          </a:p>
          <a:p>
            <a:pPr lvl="0"/>
            <a:endParaRPr lang="en-US" sz="2400" b="1" dirty="0"/>
          </a:p>
        </p:txBody>
      </p:sp>
      <p:sp>
        <p:nvSpPr>
          <p:cNvPr id="7" name="TextBox 6">
            <a:extLst>
              <a:ext uri="{FF2B5EF4-FFF2-40B4-BE49-F238E27FC236}">
                <a16:creationId xmlns:a16="http://schemas.microsoft.com/office/drawing/2014/main" id="{ECD16270-700C-B32B-F032-9F0F3DA14969}"/>
              </a:ext>
            </a:extLst>
          </p:cNvPr>
          <p:cNvSpPr txBox="1"/>
          <p:nvPr/>
        </p:nvSpPr>
        <p:spPr>
          <a:xfrm>
            <a:off x="971600" y="1700808"/>
            <a:ext cx="7416824" cy="2677656"/>
          </a:xfrm>
          <a:prstGeom prst="rect">
            <a:avLst/>
          </a:prstGeom>
          <a:noFill/>
        </p:spPr>
        <p:txBody>
          <a:bodyPr wrap="square" rtlCol="0">
            <a:spAutoFit/>
          </a:bodyPr>
          <a:lstStyle/>
          <a:p>
            <a:pPr algn="just"/>
            <a:r>
              <a:rPr lang="en-US" sz="2400" u="sng" dirty="0"/>
              <a:t>3.Application &amp; Analytics layer:</a:t>
            </a:r>
          </a:p>
          <a:p>
            <a:pPr marL="342900" indent="-342900" algn="just">
              <a:buFont typeface="Arial" panose="020B0604020202020204" pitchFamily="34" charset="0"/>
              <a:buChar char="•"/>
            </a:pPr>
            <a:r>
              <a:rPr lang="en-US" sz="2400" dirty="0"/>
              <a:t>At higher layer, an application is responsible for processing the gathered data. Its role is not only to control the smart objects but also to make intelligent decisions based on the collected information</a:t>
            </a:r>
          </a:p>
          <a:p>
            <a:pPr algn="just"/>
            <a:r>
              <a:rPr lang="en-US" sz="2400" dirty="0"/>
              <a:t>           a)Analytics versus control application</a:t>
            </a:r>
          </a:p>
          <a:p>
            <a:pPr algn="just"/>
            <a:r>
              <a:rPr lang="en-US" sz="2400" dirty="0"/>
              <a:t>           b)Data versus network analytics</a:t>
            </a:r>
          </a:p>
        </p:txBody>
      </p:sp>
    </p:spTree>
    <p:extLst>
      <p:ext uri="{BB962C8B-B14F-4D97-AF65-F5344CB8AC3E}">
        <p14:creationId xmlns:p14="http://schemas.microsoft.com/office/powerpoint/2010/main" val="4093854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5F0DD-BE50-1BE4-8586-FFB35969BE7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D6032F-A763-095D-9981-C36F6C15860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C50304EB-FC98-1803-3168-74430255C239}"/>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SIMPLIFIED ARCHITECTURE</a:t>
            </a:r>
            <a:endParaRPr lang="en-US" sz="2400" b="1" dirty="0"/>
          </a:p>
          <a:p>
            <a:pPr lvl="0"/>
            <a:endParaRPr lang="en-US" sz="2400" b="1" dirty="0"/>
          </a:p>
        </p:txBody>
      </p:sp>
      <p:sp>
        <p:nvSpPr>
          <p:cNvPr id="7" name="TextBox 6">
            <a:extLst>
              <a:ext uri="{FF2B5EF4-FFF2-40B4-BE49-F238E27FC236}">
                <a16:creationId xmlns:a16="http://schemas.microsoft.com/office/drawing/2014/main" id="{F88F6240-7110-FD3C-3922-DA18773A70A2}"/>
              </a:ext>
            </a:extLst>
          </p:cNvPr>
          <p:cNvSpPr txBox="1"/>
          <p:nvPr/>
        </p:nvSpPr>
        <p:spPr>
          <a:xfrm>
            <a:off x="971600" y="1700808"/>
            <a:ext cx="7416824" cy="4154984"/>
          </a:xfrm>
          <a:prstGeom prst="rect">
            <a:avLst/>
          </a:prstGeom>
          <a:noFill/>
        </p:spPr>
        <p:txBody>
          <a:bodyPr wrap="square" rtlCol="0">
            <a:spAutoFit/>
          </a:bodyPr>
          <a:lstStyle/>
          <a:p>
            <a:pPr algn="just"/>
            <a:r>
              <a:rPr lang="en-US" sz="2400" u="sng" dirty="0"/>
              <a:t>IoT data management and compute stack:</a:t>
            </a:r>
          </a:p>
          <a:p>
            <a:pPr marL="342900" indent="-342900" algn="just">
              <a:buFont typeface="Arial" panose="020B0604020202020204" pitchFamily="34" charset="0"/>
              <a:buChar char="•"/>
            </a:pPr>
            <a:r>
              <a:rPr lang="en-US" sz="2400" dirty="0"/>
              <a:t>Data management is aligned with each of the 3 layers of the core IoT functional stack.</a:t>
            </a:r>
          </a:p>
          <a:p>
            <a:pPr marL="342900" indent="-342900" algn="just">
              <a:buFont typeface="Arial" panose="020B0604020202020204" pitchFamily="34" charset="0"/>
              <a:buChar char="•"/>
            </a:pPr>
            <a:r>
              <a:rPr lang="en-US" sz="2400" dirty="0"/>
              <a:t>The three data management layers are the</a:t>
            </a:r>
          </a:p>
          <a:p>
            <a:pPr algn="just"/>
            <a:r>
              <a:rPr lang="en-US" sz="2400" dirty="0"/>
              <a:t>        1)Edge layer(data management with in the sensors        themselves)</a:t>
            </a:r>
          </a:p>
          <a:p>
            <a:pPr algn="just"/>
            <a:r>
              <a:rPr lang="en-US" sz="2400" dirty="0"/>
              <a:t>        2)Fog layer(data management with in the gateways and transit network)</a:t>
            </a:r>
          </a:p>
          <a:p>
            <a:pPr algn="just"/>
            <a:r>
              <a:rPr lang="en-US" sz="2400" dirty="0"/>
              <a:t>        3)the cloud layer(data management with in the cloud or central data center)</a:t>
            </a: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470464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E25E7-2F3F-1BE9-A513-09C5AC73534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D167EFE-4AA7-5242-9113-CFB9CF9D2816}"/>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E23DF641-E08D-33A7-2A7F-73BF23C85817}"/>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FOG COMPUTING</a:t>
            </a:r>
            <a:endParaRPr lang="en-US" sz="2400" b="1" dirty="0"/>
          </a:p>
          <a:p>
            <a:pPr lvl="0"/>
            <a:endParaRPr lang="en-US" sz="2400" b="1" dirty="0"/>
          </a:p>
        </p:txBody>
      </p:sp>
      <p:pic>
        <p:nvPicPr>
          <p:cNvPr id="4" name="Picture 3">
            <a:extLst>
              <a:ext uri="{FF2B5EF4-FFF2-40B4-BE49-F238E27FC236}">
                <a16:creationId xmlns:a16="http://schemas.microsoft.com/office/drawing/2014/main" id="{3B6C9933-B1D0-4D0A-1C8C-3A4D9E409ED2}"/>
              </a:ext>
            </a:extLst>
          </p:cNvPr>
          <p:cNvPicPr>
            <a:picLocks noChangeAspect="1"/>
          </p:cNvPicPr>
          <p:nvPr/>
        </p:nvPicPr>
        <p:blipFill>
          <a:blip r:embed="rId2"/>
          <a:stretch>
            <a:fillRect/>
          </a:stretch>
        </p:blipFill>
        <p:spPr>
          <a:xfrm>
            <a:off x="971600" y="1628800"/>
            <a:ext cx="6768751" cy="4176464"/>
          </a:xfrm>
          <a:prstGeom prst="rect">
            <a:avLst/>
          </a:prstGeom>
        </p:spPr>
      </p:pic>
    </p:spTree>
    <p:extLst>
      <p:ext uri="{BB962C8B-B14F-4D97-AF65-F5344CB8AC3E}">
        <p14:creationId xmlns:p14="http://schemas.microsoft.com/office/powerpoint/2010/main" val="1600048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C563B-9A90-1F38-16EE-F5D1F0887C6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4743B73-ADD8-AC5A-C83C-19ED90A108BE}"/>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DCDA6AC-FC1D-FC50-CA0C-6DB61E72D54E}"/>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FOG COMPUTING</a:t>
            </a:r>
            <a:endParaRPr lang="en-US" sz="2400" b="1" dirty="0"/>
          </a:p>
          <a:p>
            <a:pPr lvl="0"/>
            <a:endParaRPr lang="en-US" sz="2400" b="1" dirty="0"/>
          </a:p>
        </p:txBody>
      </p:sp>
      <p:pic>
        <p:nvPicPr>
          <p:cNvPr id="3" name="Picture 2">
            <a:extLst>
              <a:ext uri="{FF2B5EF4-FFF2-40B4-BE49-F238E27FC236}">
                <a16:creationId xmlns:a16="http://schemas.microsoft.com/office/drawing/2014/main" id="{5D6E7FBA-D78F-B003-7DF9-2B2F6779B243}"/>
              </a:ext>
            </a:extLst>
          </p:cNvPr>
          <p:cNvPicPr>
            <a:picLocks noChangeAspect="1" noChangeArrowheads="1"/>
          </p:cNvPicPr>
          <p:nvPr/>
        </p:nvPicPr>
        <p:blipFill>
          <a:blip r:embed="rId2" cstate="print"/>
          <a:srcRect/>
          <a:stretch>
            <a:fillRect/>
          </a:stretch>
        </p:blipFill>
        <p:spPr bwMode="auto">
          <a:xfrm>
            <a:off x="899592" y="1844824"/>
            <a:ext cx="7416824" cy="4316132"/>
          </a:xfrm>
          <a:prstGeom prst="rect">
            <a:avLst/>
          </a:prstGeom>
          <a:noFill/>
          <a:ln w="9525">
            <a:noFill/>
            <a:miter lim="800000"/>
            <a:headEnd/>
            <a:tailEnd/>
          </a:ln>
        </p:spPr>
      </p:pic>
    </p:spTree>
    <p:extLst>
      <p:ext uri="{BB962C8B-B14F-4D97-AF65-F5344CB8AC3E}">
        <p14:creationId xmlns:p14="http://schemas.microsoft.com/office/powerpoint/2010/main" val="4164913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50A97-E6E6-21DE-8CA4-18EA87B432F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869A224-0A24-208B-224E-ADF545D9F28A}"/>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D732DBC-A096-B068-D0F8-8167504C6418}"/>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FOG COMPUTING</a:t>
            </a:r>
            <a:endParaRPr lang="en-US" sz="2400" b="1" dirty="0"/>
          </a:p>
          <a:p>
            <a:pPr lvl="0"/>
            <a:endParaRPr lang="en-US" sz="2400" b="1" dirty="0"/>
          </a:p>
        </p:txBody>
      </p:sp>
      <p:sp>
        <p:nvSpPr>
          <p:cNvPr id="7" name="TextBox 6">
            <a:extLst>
              <a:ext uri="{FF2B5EF4-FFF2-40B4-BE49-F238E27FC236}">
                <a16:creationId xmlns:a16="http://schemas.microsoft.com/office/drawing/2014/main" id="{6D0C8A30-87E9-F6EE-F760-1C644A85F535}"/>
              </a:ext>
            </a:extLst>
          </p:cNvPr>
          <p:cNvSpPr txBox="1"/>
          <p:nvPr/>
        </p:nvSpPr>
        <p:spPr>
          <a:xfrm>
            <a:off x="971600" y="1700808"/>
            <a:ext cx="7416824" cy="4524315"/>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To distribute data management throughout the IoT system, </a:t>
            </a:r>
            <a:r>
              <a:rPr lang="en-US" sz="2400" b="1" dirty="0"/>
              <a:t>as close to the edge of the IP network </a:t>
            </a:r>
            <a:r>
              <a:rPr lang="en-US" sz="2400" dirty="0"/>
              <a:t>as possible. </a:t>
            </a:r>
          </a:p>
          <a:p>
            <a:pPr marL="342900" indent="-342900" algn="just">
              <a:buFont typeface="Arial" panose="020B0604020202020204" pitchFamily="34" charset="0"/>
              <a:buChar char="•"/>
            </a:pPr>
            <a:r>
              <a:rPr lang="en-US" sz="2400" dirty="0"/>
              <a:t>The best-known. embodiment of edge services in IoT is fog computing. </a:t>
            </a:r>
            <a:r>
              <a:rPr lang="en-US" sz="2400" b="1" dirty="0"/>
              <a:t>Any device with computing, storage, and network connectivity can be a fog node</a:t>
            </a:r>
            <a:r>
              <a:rPr lang="en-US" sz="2400" dirty="0"/>
              <a:t>. Examples include industrial controllers, switches, routers, embedded servers, and IoT gateways. </a:t>
            </a:r>
          </a:p>
          <a:p>
            <a:pPr marL="342900" indent="-342900" algn="just">
              <a:buFont typeface="Arial" panose="020B0604020202020204" pitchFamily="34" charset="0"/>
              <a:buChar char="•"/>
            </a:pPr>
            <a:r>
              <a:rPr lang="en-US" sz="2400" dirty="0"/>
              <a:t>Analyzing IoT data </a:t>
            </a:r>
            <a:r>
              <a:rPr lang="en-US" sz="2400" b="1" dirty="0"/>
              <a:t>close to where it is collected </a:t>
            </a:r>
            <a:r>
              <a:rPr lang="en-US" sz="2400" dirty="0"/>
              <a:t>minimizes latency, offloads gigabytes of network traffic from the core network, and keeps sensitive data inside the local network</a:t>
            </a:r>
            <a:r>
              <a:rPr lang="en-US" sz="2400" dirty="0">
                <a:solidFill>
                  <a:schemeClr val="accent1">
                    <a:lumMod val="75000"/>
                  </a:schemeClr>
                </a:solidFill>
              </a:rPr>
              <a:t>.</a:t>
            </a:r>
          </a:p>
        </p:txBody>
      </p:sp>
    </p:spTree>
    <p:extLst>
      <p:ext uri="{BB962C8B-B14F-4D97-AF65-F5344CB8AC3E}">
        <p14:creationId xmlns:p14="http://schemas.microsoft.com/office/powerpoint/2010/main" val="3026926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16215-1D90-5886-2334-CD5752ED149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3943F1E-13B5-2016-43FC-EACC71C04CA0}"/>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C6E3429-3715-3BD0-29DC-81480BC550D3}"/>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FOG COMPUTING</a:t>
            </a:r>
            <a:endParaRPr lang="en-US" sz="2400" b="1" dirty="0"/>
          </a:p>
          <a:p>
            <a:pPr lvl="0"/>
            <a:endParaRPr lang="en-US" sz="2400" b="1" dirty="0"/>
          </a:p>
        </p:txBody>
      </p:sp>
      <p:sp>
        <p:nvSpPr>
          <p:cNvPr id="7" name="TextBox 6">
            <a:extLst>
              <a:ext uri="{FF2B5EF4-FFF2-40B4-BE49-F238E27FC236}">
                <a16:creationId xmlns:a16="http://schemas.microsoft.com/office/drawing/2014/main" id="{D309B1C3-65C4-28D8-BBED-34E64549B958}"/>
              </a:ext>
            </a:extLst>
          </p:cNvPr>
          <p:cNvSpPr txBox="1"/>
          <p:nvPr/>
        </p:nvSpPr>
        <p:spPr>
          <a:xfrm>
            <a:off x="971600" y="1700808"/>
            <a:ext cx="7416824" cy="4893647"/>
          </a:xfrm>
          <a:prstGeom prst="rect">
            <a:avLst/>
          </a:prstGeom>
          <a:noFill/>
        </p:spPr>
        <p:txBody>
          <a:bodyPr wrap="square" rtlCol="0">
            <a:spAutoFit/>
          </a:bodyPr>
          <a:lstStyle/>
          <a:p>
            <a:pPr algn="just"/>
            <a:r>
              <a:rPr lang="en-US" sz="2400" u="sng" dirty="0"/>
              <a:t>Characteristics of fog computing:</a:t>
            </a:r>
          </a:p>
          <a:p>
            <a:pPr marL="342900" indent="-342900" algn="just">
              <a:buFont typeface="Arial" panose="020B0604020202020204" pitchFamily="34" charset="0"/>
              <a:buChar char="•"/>
            </a:pPr>
            <a:r>
              <a:rPr lang="en-US" sz="2400" dirty="0"/>
              <a:t>Contextual location awareness and low latency</a:t>
            </a:r>
          </a:p>
          <a:p>
            <a:pPr marL="342900" indent="-342900" algn="just">
              <a:buFont typeface="Arial" panose="020B0604020202020204" pitchFamily="34" charset="0"/>
              <a:buChar char="•"/>
            </a:pPr>
            <a:r>
              <a:rPr lang="en-IN" sz="2400" dirty="0"/>
              <a:t>Geographic distribution</a:t>
            </a:r>
            <a:endParaRPr lang="en-US" sz="2400" dirty="0"/>
          </a:p>
          <a:p>
            <a:pPr marL="342900" indent="-342900" algn="just">
              <a:buFont typeface="Arial" panose="020B0604020202020204" pitchFamily="34" charset="0"/>
              <a:buChar char="•"/>
            </a:pPr>
            <a:r>
              <a:rPr lang="en-IN" sz="2400" dirty="0"/>
              <a:t>Deployment near IoT endpoints</a:t>
            </a:r>
            <a:endParaRPr lang="en-US" sz="2400" dirty="0"/>
          </a:p>
          <a:p>
            <a:pPr marL="342900" indent="-342900" algn="just">
              <a:buFont typeface="Arial" panose="020B0604020202020204" pitchFamily="34" charset="0"/>
              <a:buChar char="•"/>
            </a:pPr>
            <a:r>
              <a:rPr lang="en-US" sz="2400" dirty="0"/>
              <a:t>Wireless communication between the fog and the IoT endpoint</a:t>
            </a:r>
          </a:p>
          <a:p>
            <a:pPr marL="342900" indent="-342900" algn="just">
              <a:buFont typeface="Arial" panose="020B0604020202020204" pitchFamily="34" charset="0"/>
              <a:buChar char="•"/>
            </a:pPr>
            <a:r>
              <a:rPr lang="en-IN" sz="2400" dirty="0"/>
              <a:t>Use for real-time interactions</a:t>
            </a:r>
          </a:p>
          <a:p>
            <a:pPr algn="just"/>
            <a:r>
              <a:rPr lang="en-US" sz="2400" u="sng" dirty="0"/>
              <a:t>Applications of fog computing:</a:t>
            </a:r>
          </a:p>
          <a:p>
            <a:pPr marL="342900" indent="-342900" algn="just">
              <a:buFont typeface="Arial" panose="020B0604020202020204" pitchFamily="34" charset="0"/>
              <a:buChar char="•"/>
            </a:pPr>
            <a:r>
              <a:rPr lang="en-US" sz="2400" dirty="0"/>
              <a:t>It can be used to monitor and analyze the patients condition. In case of emergency, doctors can be alerted.</a:t>
            </a:r>
          </a:p>
          <a:p>
            <a:pPr marL="342900" indent="-342900" algn="just">
              <a:buFont typeface="Arial" panose="020B0604020202020204" pitchFamily="34" charset="0"/>
              <a:buChar char="•"/>
            </a:pPr>
            <a:r>
              <a:rPr lang="en-US" sz="2400" dirty="0"/>
              <a:t>It can be used for real-time rail monitoring as for high-speed trains we want as little latency as possible.</a:t>
            </a: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2595228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34622-43FB-2380-52A8-A282106E654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6C1689D-6103-B712-0429-B11592FBD672}"/>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CFD35E3A-3587-321C-EEC4-68C5A5621523}"/>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EDGE COMPUTING</a:t>
            </a:r>
            <a:endParaRPr lang="en-US" sz="2400" b="1" dirty="0"/>
          </a:p>
          <a:p>
            <a:pPr lvl="0"/>
            <a:endParaRPr lang="en-US" sz="2400" b="1" dirty="0"/>
          </a:p>
        </p:txBody>
      </p:sp>
      <p:pic>
        <p:nvPicPr>
          <p:cNvPr id="4" name="Picture 3">
            <a:extLst>
              <a:ext uri="{FF2B5EF4-FFF2-40B4-BE49-F238E27FC236}">
                <a16:creationId xmlns:a16="http://schemas.microsoft.com/office/drawing/2014/main" id="{50806716-2AEB-F0E8-F676-DDFC7F9CBBB8}"/>
              </a:ext>
            </a:extLst>
          </p:cNvPr>
          <p:cNvPicPr>
            <a:picLocks noChangeAspect="1"/>
          </p:cNvPicPr>
          <p:nvPr/>
        </p:nvPicPr>
        <p:blipFill>
          <a:blip r:embed="rId2"/>
          <a:stretch>
            <a:fillRect/>
          </a:stretch>
        </p:blipFill>
        <p:spPr>
          <a:xfrm>
            <a:off x="755576" y="1916831"/>
            <a:ext cx="7416825" cy="3960441"/>
          </a:xfrm>
          <a:prstGeom prst="rect">
            <a:avLst/>
          </a:prstGeom>
        </p:spPr>
      </p:pic>
    </p:spTree>
    <p:extLst>
      <p:ext uri="{BB962C8B-B14F-4D97-AF65-F5344CB8AC3E}">
        <p14:creationId xmlns:p14="http://schemas.microsoft.com/office/powerpoint/2010/main" val="4094762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17744-515D-321A-ED1E-7E60F3EE1CA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A7B8145-B47F-8FA1-E466-4AE28C8CAE24}"/>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7FF9352D-2D87-3943-D351-8F4ECE0C380D}"/>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EDGE COMPUTING</a:t>
            </a:r>
            <a:endParaRPr lang="en-US" sz="2400" b="1" dirty="0"/>
          </a:p>
          <a:p>
            <a:pPr lvl="0"/>
            <a:endParaRPr lang="en-US" sz="2400" b="1" dirty="0"/>
          </a:p>
        </p:txBody>
      </p:sp>
      <p:sp>
        <p:nvSpPr>
          <p:cNvPr id="7" name="TextBox 6">
            <a:extLst>
              <a:ext uri="{FF2B5EF4-FFF2-40B4-BE49-F238E27FC236}">
                <a16:creationId xmlns:a16="http://schemas.microsoft.com/office/drawing/2014/main" id="{5A04F3F9-4EE1-13F9-3914-B0C15CF813E2}"/>
              </a:ext>
            </a:extLst>
          </p:cNvPr>
          <p:cNvSpPr txBox="1"/>
          <p:nvPr/>
        </p:nvSpPr>
        <p:spPr>
          <a:xfrm>
            <a:off x="971600" y="1700808"/>
            <a:ext cx="7416824" cy="4154984"/>
          </a:xfrm>
          <a:prstGeom prst="rect">
            <a:avLst/>
          </a:prstGeom>
          <a:noFill/>
        </p:spPr>
        <p:txBody>
          <a:bodyPr wrap="square" rtlCol="0">
            <a:spAutoFit/>
          </a:bodyPr>
          <a:lstStyle/>
          <a:p>
            <a:pPr algn="just"/>
            <a:r>
              <a:rPr lang="en-US" sz="2400" u="sng" dirty="0"/>
              <a:t>Characteristics of edge computing:</a:t>
            </a:r>
          </a:p>
          <a:p>
            <a:pPr marL="342900" indent="-342900" algn="just">
              <a:buFont typeface="Arial" panose="020B0604020202020204" pitchFamily="34" charset="0"/>
              <a:buChar char="•"/>
            </a:pPr>
            <a:r>
              <a:rPr lang="en-US" sz="2400" dirty="0"/>
              <a:t>Proximity to data sources</a:t>
            </a:r>
          </a:p>
          <a:p>
            <a:pPr marL="342900" indent="-342900" algn="just">
              <a:buFont typeface="Arial" panose="020B0604020202020204" pitchFamily="34" charset="0"/>
              <a:buChar char="•"/>
            </a:pPr>
            <a:r>
              <a:rPr lang="en-US" sz="2400" dirty="0"/>
              <a:t>Low latency</a:t>
            </a:r>
          </a:p>
          <a:p>
            <a:pPr marL="342900" indent="-342900" algn="just">
              <a:buFont typeface="Arial" panose="020B0604020202020204" pitchFamily="34" charset="0"/>
              <a:buChar char="•"/>
            </a:pPr>
            <a:r>
              <a:rPr lang="en-US" sz="2400" dirty="0"/>
              <a:t>Bandwidth efficiency</a:t>
            </a:r>
          </a:p>
          <a:p>
            <a:pPr marL="342900" indent="-342900" algn="just">
              <a:buFont typeface="Arial" panose="020B0604020202020204" pitchFamily="34" charset="0"/>
              <a:buChar char="•"/>
            </a:pPr>
            <a:r>
              <a:rPr lang="en-US" sz="2400" dirty="0"/>
              <a:t>Resilience and reliability</a:t>
            </a:r>
          </a:p>
          <a:p>
            <a:pPr marL="342900" indent="-342900" algn="just">
              <a:buFont typeface="Arial" panose="020B0604020202020204" pitchFamily="34" charset="0"/>
              <a:buChar char="•"/>
            </a:pPr>
            <a:r>
              <a:rPr lang="en-US" sz="2400" dirty="0"/>
              <a:t>Security</a:t>
            </a:r>
          </a:p>
          <a:p>
            <a:pPr algn="just"/>
            <a:r>
              <a:rPr lang="en-US" sz="2400" u="sng" dirty="0"/>
              <a:t>Applications of edge computing:</a:t>
            </a:r>
          </a:p>
          <a:p>
            <a:pPr marL="342900" indent="-342900" algn="just">
              <a:buFont typeface="Arial" panose="020B0604020202020204" pitchFamily="34" charset="0"/>
              <a:buChar char="•"/>
            </a:pPr>
            <a:r>
              <a:rPr lang="en-US" sz="2400" dirty="0"/>
              <a:t>Smart phones</a:t>
            </a:r>
          </a:p>
          <a:p>
            <a:pPr marL="342900" indent="-342900" algn="just">
              <a:buFont typeface="Arial" panose="020B0604020202020204" pitchFamily="34" charset="0"/>
              <a:buChar char="•"/>
            </a:pPr>
            <a:r>
              <a:rPr lang="en-US" sz="2400" dirty="0"/>
              <a:t>Automation  vehicles</a:t>
            </a:r>
          </a:p>
          <a:p>
            <a:pPr marL="342900" indent="-342900" algn="just">
              <a:buFont typeface="Arial" panose="020B0604020202020204" pitchFamily="34" charset="0"/>
              <a:buChar char="•"/>
            </a:pPr>
            <a:r>
              <a:rPr lang="en-US" sz="2400" dirty="0"/>
              <a:t>Health care</a:t>
            </a:r>
          </a:p>
          <a:p>
            <a:pPr marL="342900" indent="-342900" algn="just">
              <a:buFont typeface="Arial" panose="020B0604020202020204" pitchFamily="34" charset="0"/>
              <a:buChar char="•"/>
            </a:pPr>
            <a:r>
              <a:rPr lang="en-US" sz="2400" dirty="0"/>
              <a:t>Smart cities</a:t>
            </a:r>
          </a:p>
        </p:txBody>
      </p:sp>
    </p:spTree>
    <p:extLst>
      <p:ext uri="{BB962C8B-B14F-4D97-AF65-F5344CB8AC3E}">
        <p14:creationId xmlns:p14="http://schemas.microsoft.com/office/powerpoint/2010/main" val="3086404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C3249-FBCB-91D8-E2AB-E8643E57DD9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FCF193-EAF7-E52B-1928-A046E276D5D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E953462F-7EBD-9CCC-2052-C2E1931DAF2C}"/>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CLOUD COMPUTING</a:t>
            </a:r>
            <a:endParaRPr lang="en-US" sz="2400" b="1" dirty="0"/>
          </a:p>
          <a:p>
            <a:pPr lvl="0"/>
            <a:endParaRPr lang="en-US" sz="2400" b="1" dirty="0"/>
          </a:p>
        </p:txBody>
      </p:sp>
      <p:sp>
        <p:nvSpPr>
          <p:cNvPr id="7" name="TextBox 6">
            <a:extLst>
              <a:ext uri="{FF2B5EF4-FFF2-40B4-BE49-F238E27FC236}">
                <a16:creationId xmlns:a16="http://schemas.microsoft.com/office/drawing/2014/main" id="{077D40F1-49AF-62C5-C1F6-A6F467A644B4}"/>
              </a:ext>
            </a:extLst>
          </p:cNvPr>
          <p:cNvSpPr txBox="1"/>
          <p:nvPr/>
        </p:nvSpPr>
        <p:spPr>
          <a:xfrm>
            <a:off x="971600" y="1700808"/>
            <a:ext cx="7416824" cy="5262979"/>
          </a:xfrm>
          <a:prstGeom prst="rect">
            <a:avLst/>
          </a:prstGeom>
          <a:noFill/>
        </p:spPr>
        <p:txBody>
          <a:bodyPr wrap="square" rtlCol="0">
            <a:spAutoFit/>
          </a:bodyPr>
          <a:lstStyle/>
          <a:p>
            <a:pPr marL="342900" indent="-342900" algn="just">
              <a:buFont typeface="Arial" panose="020B0604020202020204" pitchFamily="34" charset="0"/>
              <a:buChar char="•"/>
            </a:pPr>
            <a:r>
              <a:rPr lang="en-US" sz="2400" b="0" i="0" dirty="0">
                <a:solidFill>
                  <a:srgbClr val="273239"/>
                </a:solidFill>
                <a:effectLst/>
                <a:latin typeface="+mj-lt"/>
              </a:rPr>
              <a:t>It provides us the means by which we can access applications as utilities over the internet. Cloud means something which is present in remote locations.</a:t>
            </a:r>
          </a:p>
          <a:p>
            <a:pPr marL="342900" indent="-342900" algn="just">
              <a:buFont typeface="Arial" panose="020B0604020202020204" pitchFamily="34" charset="0"/>
              <a:buChar char="•"/>
            </a:pPr>
            <a:r>
              <a:rPr lang="en-US" sz="2400" dirty="0"/>
              <a:t>Cloud computing technology provides a variety of services that are classified into three groups:</a:t>
            </a:r>
            <a:endParaRPr lang="en-US" sz="2400" dirty="0">
              <a:solidFill>
                <a:srgbClr val="273239"/>
              </a:solidFill>
              <a:latin typeface="+mj-lt"/>
            </a:endParaRPr>
          </a:p>
          <a:p>
            <a:pPr algn="just"/>
            <a:r>
              <a:rPr lang="en-US" sz="2400" b="0" i="0" dirty="0">
                <a:solidFill>
                  <a:srgbClr val="273239"/>
                </a:solidFill>
                <a:effectLst/>
                <a:latin typeface="+mj-lt"/>
              </a:rPr>
              <a:t>        1.SaaS</a:t>
            </a:r>
          </a:p>
          <a:p>
            <a:pPr algn="just"/>
            <a:r>
              <a:rPr lang="en-US" sz="2400" dirty="0">
                <a:solidFill>
                  <a:srgbClr val="273239"/>
                </a:solidFill>
                <a:latin typeface="+mj-lt"/>
              </a:rPr>
              <a:t>        2.PaaS</a:t>
            </a:r>
          </a:p>
          <a:p>
            <a:pPr algn="just"/>
            <a:r>
              <a:rPr lang="en-US" sz="2400" b="0" i="0" dirty="0">
                <a:solidFill>
                  <a:srgbClr val="273239"/>
                </a:solidFill>
                <a:effectLst/>
                <a:latin typeface="+mj-lt"/>
              </a:rPr>
              <a:t>        3.IaaS</a:t>
            </a:r>
          </a:p>
          <a:p>
            <a:pPr algn="just"/>
            <a:r>
              <a:rPr lang="en-IN" sz="2400" b="1" u="sng" dirty="0"/>
              <a:t>Advantages </a:t>
            </a:r>
            <a:r>
              <a:rPr lang="en-US" sz="2400" b="1" u="sng" dirty="0">
                <a:solidFill>
                  <a:srgbClr val="273239"/>
                </a:solidFill>
                <a:latin typeface="+mj-lt"/>
              </a:rPr>
              <a:t> of cloud computing:</a:t>
            </a:r>
          </a:p>
          <a:p>
            <a:pPr marL="342900" indent="-342900" algn="just">
              <a:buFont typeface="Arial" panose="020B0604020202020204" pitchFamily="34" charset="0"/>
              <a:buChar char="•"/>
            </a:pPr>
            <a:r>
              <a:rPr lang="en-US" sz="2400" dirty="0"/>
              <a:t>Improved performance - faster communication between IoT sensors and data processing systems.</a:t>
            </a:r>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1182382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is-iot.jpg">
            <a:extLst>
              <a:ext uri="{FF2B5EF4-FFF2-40B4-BE49-F238E27FC236}">
                <a16:creationId xmlns:a16="http://schemas.microsoft.com/office/drawing/2014/main" id="{B2671BF1-2019-3576-CF6E-EC4BF2CFB5BA}"/>
              </a:ext>
            </a:extLst>
          </p:cNvPr>
          <p:cNvPicPr>
            <a:picLocks noChangeAspect="1"/>
          </p:cNvPicPr>
          <p:nvPr/>
        </p:nvPicPr>
        <p:blipFill>
          <a:blip r:embed="rId2" cstate="print"/>
          <a:stretch>
            <a:fillRect/>
          </a:stretch>
        </p:blipFill>
        <p:spPr>
          <a:xfrm>
            <a:off x="611562" y="692696"/>
            <a:ext cx="2851896" cy="2520280"/>
          </a:xfrm>
          <a:prstGeom prst="ellipse">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sp>
        <p:nvSpPr>
          <p:cNvPr id="3" name="TextBox 10">
            <a:extLst>
              <a:ext uri="{FF2B5EF4-FFF2-40B4-BE49-F238E27FC236}">
                <a16:creationId xmlns:a16="http://schemas.microsoft.com/office/drawing/2014/main" id="{88C2F1F3-0EAA-C41A-2610-9406039C1D9B}"/>
              </a:ext>
            </a:extLst>
          </p:cNvPr>
          <p:cNvSpPr txBox="1"/>
          <p:nvPr/>
        </p:nvSpPr>
        <p:spPr>
          <a:xfrm>
            <a:off x="467544" y="5157192"/>
            <a:ext cx="2376264" cy="1246495"/>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Fundamentals Of  IOT</a:t>
            </a:r>
          </a:p>
          <a:p>
            <a:r>
              <a:rPr lang="en-US" sz="1600" dirty="0">
                <a:latin typeface="Cambria" pitchFamily="18" charset="0"/>
                <a:ea typeface="Cambria" pitchFamily="18" charset="0"/>
              </a:rPr>
              <a:t>Branch: CSM</a:t>
            </a:r>
          </a:p>
          <a:p>
            <a:r>
              <a:rPr lang="en-US" sz="1600" dirty="0">
                <a:latin typeface="Cambria" pitchFamily="18" charset="0"/>
                <a:ea typeface="Cambria" pitchFamily="18" charset="0"/>
              </a:rPr>
              <a:t>Semester: III-II</a:t>
            </a:r>
            <a:endParaRPr lang="en-IN" sz="1600" dirty="0">
              <a:latin typeface="Cambria" pitchFamily="18" charset="0"/>
              <a:ea typeface="Cambria" pitchFamily="18" charset="0"/>
            </a:endParaRPr>
          </a:p>
          <a:p>
            <a:pPr fontAlgn="base">
              <a:spcBef>
                <a:spcPct val="0"/>
              </a:spcBef>
              <a:spcAft>
                <a:spcPct val="0"/>
              </a:spcAft>
            </a:pPr>
            <a:endPar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endParaRPr>
          </a:p>
        </p:txBody>
      </p:sp>
      <p:sp>
        <p:nvSpPr>
          <p:cNvPr id="4" name="Content Placeholder 2">
            <a:extLst>
              <a:ext uri="{FF2B5EF4-FFF2-40B4-BE49-F238E27FC236}">
                <a16:creationId xmlns:a16="http://schemas.microsoft.com/office/drawing/2014/main" id="{0ACE2E36-AAF2-DBB8-F0C7-1BF7D69BE5A2}"/>
              </a:ext>
            </a:extLst>
          </p:cNvPr>
          <p:cNvSpPr txBox="1">
            <a:spLocks/>
          </p:cNvSpPr>
          <p:nvPr/>
        </p:nvSpPr>
        <p:spPr>
          <a:xfrm>
            <a:off x="3419872" y="1844824"/>
            <a:ext cx="5300736" cy="42484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b="1" u="sng" dirty="0">
                <a:highlight>
                  <a:srgbClr val="FFFF00"/>
                </a:highlight>
              </a:rPr>
              <a:t>Definition:-</a:t>
            </a:r>
            <a:r>
              <a:rPr lang="en-US" dirty="0"/>
              <a:t>The Internet of Things (IoT) is </a:t>
            </a:r>
            <a:r>
              <a:rPr lang="en-US" b="1" dirty="0">
                <a:solidFill>
                  <a:schemeClr val="tx2"/>
                </a:solidFill>
              </a:rPr>
              <a:t>the network of physical objects or "things" embedded with electronics, software, sensors, and network connectivity</a:t>
            </a:r>
            <a:r>
              <a:rPr lang="en-US" dirty="0"/>
              <a:t>, </a:t>
            </a:r>
            <a:r>
              <a:rPr lang="en-US" b="1" dirty="0">
                <a:solidFill>
                  <a:srgbClr val="FF0000"/>
                </a:solidFill>
              </a:rPr>
              <a:t>which enables these objects to collect and exchange data</a:t>
            </a:r>
            <a:r>
              <a:rPr lang="en-US" dirty="0"/>
              <a:t>.</a:t>
            </a:r>
          </a:p>
        </p:txBody>
      </p:sp>
    </p:spTree>
    <p:extLst>
      <p:ext uri="{BB962C8B-B14F-4D97-AF65-F5344CB8AC3E}">
        <p14:creationId xmlns:p14="http://schemas.microsoft.com/office/powerpoint/2010/main" val="23592948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29EE2-223D-AB44-D624-FD397BBBD55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B71277F-E946-2261-227A-080C36AF41C9}"/>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ED1DEB7-E7B2-807C-9FA4-285A77977991}"/>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CLOUD COMPUTING</a:t>
            </a:r>
            <a:endParaRPr lang="en-US" sz="2400" b="1" dirty="0"/>
          </a:p>
          <a:p>
            <a:pPr lvl="0"/>
            <a:endParaRPr lang="en-US" sz="2400" b="1" dirty="0"/>
          </a:p>
        </p:txBody>
      </p:sp>
      <p:sp>
        <p:nvSpPr>
          <p:cNvPr id="7" name="TextBox 6">
            <a:extLst>
              <a:ext uri="{FF2B5EF4-FFF2-40B4-BE49-F238E27FC236}">
                <a16:creationId xmlns:a16="http://schemas.microsoft.com/office/drawing/2014/main" id="{6BD15C9F-059B-7B15-67E6-E4CE288B6E00}"/>
              </a:ext>
            </a:extLst>
          </p:cNvPr>
          <p:cNvSpPr txBox="1"/>
          <p:nvPr/>
        </p:nvSpPr>
        <p:spPr>
          <a:xfrm>
            <a:off x="971600" y="1700808"/>
            <a:ext cx="7416824" cy="7109639"/>
          </a:xfrm>
          <a:prstGeom prst="rect">
            <a:avLst/>
          </a:prstGeom>
          <a:noFill/>
        </p:spPr>
        <p:txBody>
          <a:bodyPr wrap="square" rtlCol="0">
            <a:spAutoFit/>
          </a:bodyPr>
          <a:lstStyle/>
          <a:p>
            <a:pPr algn="just"/>
            <a:r>
              <a:rPr lang="en-IN" sz="2000" b="1" u="sng" dirty="0"/>
              <a:t>Advantages </a:t>
            </a:r>
            <a:r>
              <a:rPr lang="en-US" sz="2000" b="1" u="sng" dirty="0">
                <a:solidFill>
                  <a:srgbClr val="273239"/>
                </a:solidFill>
                <a:latin typeface="+mj-lt"/>
              </a:rPr>
              <a:t> of cloud computing:</a:t>
            </a:r>
          </a:p>
          <a:p>
            <a:pPr marL="342900" indent="-342900" algn="just">
              <a:buFont typeface="Arial" panose="020B0604020202020204" pitchFamily="34" charset="0"/>
              <a:buChar char="•"/>
            </a:pPr>
            <a:r>
              <a:rPr lang="en-US" sz="2000" dirty="0"/>
              <a:t>Storage Capacity - Highly scalable and unlimited storage space can integrate, aggregate, and share huge data.</a:t>
            </a:r>
          </a:p>
          <a:p>
            <a:pPr marL="342900" indent="-342900" algn="just">
              <a:buFont typeface="Arial" panose="020B0604020202020204" pitchFamily="34" charset="0"/>
              <a:buChar char="•"/>
            </a:pPr>
            <a:r>
              <a:rPr lang="en-US" sz="2000" dirty="0"/>
              <a:t>Processing Capabilities - Remote data centers provide unlimited virtual processing capabilities on demand.</a:t>
            </a:r>
          </a:p>
          <a:p>
            <a:pPr marL="342900" indent="-342900" algn="just">
              <a:buFont typeface="Arial" panose="020B0604020202020204" pitchFamily="34" charset="0"/>
              <a:buChar char="•"/>
            </a:pPr>
            <a:r>
              <a:rPr lang="en-US" sz="2000" dirty="0"/>
              <a:t>Low Cost - The license fee is less than the cost of on-premises equipment and its ongoing maintenance.</a:t>
            </a:r>
          </a:p>
          <a:p>
            <a:pPr algn="just"/>
            <a:r>
              <a:rPr lang="en-IN" sz="2000" b="1" u="sng" dirty="0"/>
              <a:t>Disadvantages </a:t>
            </a:r>
            <a:r>
              <a:rPr lang="en-US" sz="2000" b="1" u="sng" dirty="0">
                <a:solidFill>
                  <a:srgbClr val="273239"/>
                </a:solidFill>
                <a:latin typeface="+mj-lt"/>
              </a:rPr>
              <a:t> of cloud computing:</a:t>
            </a:r>
          </a:p>
          <a:p>
            <a:pPr marL="342900" indent="-342900" algn="just">
              <a:buFont typeface="Arial" panose="020B0604020202020204" pitchFamily="34" charset="0"/>
              <a:buChar char="•"/>
            </a:pPr>
            <a:r>
              <a:rPr lang="en-IN" sz="2000" dirty="0"/>
              <a:t>High latency</a:t>
            </a:r>
          </a:p>
          <a:p>
            <a:pPr marL="342900" indent="-342900" algn="just">
              <a:buFont typeface="Arial" panose="020B0604020202020204" pitchFamily="34" charset="0"/>
              <a:buChar char="•"/>
            </a:pPr>
            <a:r>
              <a:rPr lang="en-IN" sz="2000" dirty="0"/>
              <a:t>Downtimes</a:t>
            </a:r>
          </a:p>
          <a:p>
            <a:pPr marL="342900" indent="-342900" algn="just">
              <a:buFont typeface="Arial" panose="020B0604020202020204" pitchFamily="34" charset="0"/>
              <a:buChar char="•"/>
            </a:pPr>
            <a:r>
              <a:rPr lang="en-IN" sz="2000" dirty="0"/>
              <a:t>Security and Privacy</a:t>
            </a:r>
          </a:p>
          <a:p>
            <a:pPr algn="just"/>
            <a:r>
              <a:rPr lang="en-US" sz="2000" b="1" u="sng" dirty="0">
                <a:solidFill>
                  <a:srgbClr val="273239"/>
                </a:solidFill>
                <a:latin typeface="+mj-lt"/>
              </a:rPr>
              <a:t>cloud providers:</a:t>
            </a:r>
          </a:p>
          <a:p>
            <a:pPr marL="342900" indent="-342900" algn="just">
              <a:buFont typeface="Arial" panose="020B0604020202020204" pitchFamily="34" charset="0"/>
              <a:buChar char="•"/>
            </a:pPr>
            <a:r>
              <a:rPr lang="en-IN" sz="2000" dirty="0"/>
              <a:t>Amazon web services, Microsoft Azure, Google cloud, IBM cloud, Oracle cloud infrastructure</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2619289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D1C04-7386-E1EA-C621-3BB0A9220FD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09CA170-C8A4-4FAF-30C5-BD87BFDA06A2}"/>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EC83166-1647-F02D-AB39-68A8F47505D7}"/>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CLOUD COMPUTING</a:t>
            </a:r>
            <a:endParaRPr lang="en-US" sz="2400" b="1" dirty="0"/>
          </a:p>
          <a:p>
            <a:pPr lvl="0"/>
            <a:endParaRPr lang="en-US" sz="2400" b="1" dirty="0"/>
          </a:p>
        </p:txBody>
      </p:sp>
      <p:sp>
        <p:nvSpPr>
          <p:cNvPr id="7" name="TextBox 6">
            <a:extLst>
              <a:ext uri="{FF2B5EF4-FFF2-40B4-BE49-F238E27FC236}">
                <a16:creationId xmlns:a16="http://schemas.microsoft.com/office/drawing/2014/main" id="{4935FC30-10F2-92C2-BCB1-6457F47D7764}"/>
              </a:ext>
            </a:extLst>
          </p:cNvPr>
          <p:cNvSpPr txBox="1"/>
          <p:nvPr/>
        </p:nvSpPr>
        <p:spPr>
          <a:xfrm>
            <a:off x="971600" y="1700808"/>
            <a:ext cx="7416824" cy="7109639"/>
          </a:xfrm>
          <a:prstGeom prst="rect">
            <a:avLst/>
          </a:prstGeom>
          <a:noFill/>
        </p:spPr>
        <p:txBody>
          <a:bodyPr wrap="square" rtlCol="0">
            <a:spAutoFit/>
          </a:bodyPr>
          <a:lstStyle/>
          <a:p>
            <a:pPr algn="just"/>
            <a:r>
              <a:rPr lang="en-IN" sz="2000" b="1" u="sng" dirty="0"/>
              <a:t>Advantages </a:t>
            </a:r>
            <a:r>
              <a:rPr lang="en-US" sz="2000" b="1" u="sng" dirty="0">
                <a:solidFill>
                  <a:srgbClr val="273239"/>
                </a:solidFill>
                <a:latin typeface="+mj-lt"/>
              </a:rPr>
              <a:t> of cloud computing:</a:t>
            </a:r>
          </a:p>
          <a:p>
            <a:pPr marL="342900" indent="-342900" algn="just">
              <a:buFont typeface="Arial" panose="020B0604020202020204" pitchFamily="34" charset="0"/>
              <a:buChar char="•"/>
            </a:pPr>
            <a:r>
              <a:rPr lang="en-US" sz="2000" dirty="0"/>
              <a:t>Storage Capacity - Highly scalable and unlimited storage space can integrate, aggregate, and share huge data.</a:t>
            </a:r>
          </a:p>
          <a:p>
            <a:pPr marL="342900" indent="-342900" algn="just">
              <a:buFont typeface="Arial" panose="020B0604020202020204" pitchFamily="34" charset="0"/>
              <a:buChar char="•"/>
            </a:pPr>
            <a:r>
              <a:rPr lang="en-US" sz="2000" dirty="0"/>
              <a:t>Processing Capabilities - Remote data centers provide unlimited virtual processing capabilities on demand.</a:t>
            </a:r>
          </a:p>
          <a:p>
            <a:pPr marL="342900" indent="-342900" algn="just">
              <a:buFont typeface="Arial" panose="020B0604020202020204" pitchFamily="34" charset="0"/>
              <a:buChar char="•"/>
            </a:pPr>
            <a:r>
              <a:rPr lang="en-US" sz="2000" dirty="0"/>
              <a:t>Low Cost - The license fee is less than the cost of on-premises equipment and its ongoing maintenance.</a:t>
            </a:r>
          </a:p>
          <a:p>
            <a:pPr algn="just"/>
            <a:r>
              <a:rPr lang="en-IN" sz="2000" b="1" u="sng" dirty="0"/>
              <a:t>Disadvantages </a:t>
            </a:r>
            <a:r>
              <a:rPr lang="en-US" sz="2000" b="1" u="sng" dirty="0">
                <a:solidFill>
                  <a:srgbClr val="273239"/>
                </a:solidFill>
                <a:latin typeface="+mj-lt"/>
              </a:rPr>
              <a:t> of cloud computing:</a:t>
            </a:r>
          </a:p>
          <a:p>
            <a:pPr marL="342900" indent="-342900" algn="just">
              <a:buFont typeface="Arial" panose="020B0604020202020204" pitchFamily="34" charset="0"/>
              <a:buChar char="•"/>
            </a:pPr>
            <a:r>
              <a:rPr lang="en-IN" sz="2000" dirty="0"/>
              <a:t>High latency</a:t>
            </a:r>
          </a:p>
          <a:p>
            <a:pPr marL="342900" indent="-342900" algn="just">
              <a:buFont typeface="Arial" panose="020B0604020202020204" pitchFamily="34" charset="0"/>
              <a:buChar char="•"/>
            </a:pPr>
            <a:r>
              <a:rPr lang="en-IN" sz="2000" dirty="0"/>
              <a:t>Downtimes</a:t>
            </a:r>
          </a:p>
          <a:p>
            <a:pPr marL="342900" indent="-342900" algn="just">
              <a:buFont typeface="Arial" panose="020B0604020202020204" pitchFamily="34" charset="0"/>
              <a:buChar char="•"/>
            </a:pPr>
            <a:r>
              <a:rPr lang="en-IN" sz="2000" dirty="0"/>
              <a:t>Security and Privacy</a:t>
            </a:r>
          </a:p>
          <a:p>
            <a:pPr algn="just"/>
            <a:r>
              <a:rPr lang="en-US" sz="2000" b="1" u="sng" dirty="0">
                <a:solidFill>
                  <a:srgbClr val="273239"/>
                </a:solidFill>
                <a:latin typeface="+mj-lt"/>
              </a:rPr>
              <a:t>cloud providers:</a:t>
            </a:r>
          </a:p>
          <a:p>
            <a:pPr marL="342900" indent="-342900" algn="just">
              <a:buFont typeface="Arial" panose="020B0604020202020204" pitchFamily="34" charset="0"/>
              <a:buChar char="•"/>
            </a:pPr>
            <a:r>
              <a:rPr lang="en-IN" sz="2000" dirty="0"/>
              <a:t>Amazon web services, Microsoft Azure, Google cloud, IBM cloud, Oracle cloud infrastructure</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1293458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A820D-8C20-1C4F-B3D3-2B93465C774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4D43B5F-6BA7-C862-1623-A228C2BDF128}"/>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9AD486D-D9B5-B263-6327-A8D5B2389A75}"/>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FUNCTIONAL BLOCKS OF AN IoT ECOSYSTEM</a:t>
            </a:r>
            <a:endParaRPr lang="en-US" sz="2400" b="1" dirty="0"/>
          </a:p>
          <a:p>
            <a:pPr lvl="0"/>
            <a:endParaRPr lang="en-US" sz="2400" b="1" dirty="0"/>
          </a:p>
        </p:txBody>
      </p:sp>
      <p:sp>
        <p:nvSpPr>
          <p:cNvPr id="7" name="TextBox 6">
            <a:extLst>
              <a:ext uri="{FF2B5EF4-FFF2-40B4-BE49-F238E27FC236}">
                <a16:creationId xmlns:a16="http://schemas.microsoft.com/office/drawing/2014/main" id="{3C30D4FA-9CBE-AE52-6E3E-C02AEFFCAA17}"/>
              </a:ext>
            </a:extLst>
          </p:cNvPr>
          <p:cNvSpPr txBox="1"/>
          <p:nvPr/>
        </p:nvSpPr>
        <p:spPr>
          <a:xfrm>
            <a:off x="971600" y="1700808"/>
            <a:ext cx="7416824" cy="649408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rgbClr val="273239"/>
                </a:solidFill>
                <a:latin typeface="+mj-lt"/>
              </a:rPr>
              <a:t>The  logical design of IoT explains the conceptual representation of various components and entities within an IoT system.</a:t>
            </a:r>
          </a:p>
          <a:p>
            <a:pPr marL="342900" indent="-342900" algn="just">
              <a:buFont typeface="Arial" panose="020B0604020202020204" pitchFamily="34" charset="0"/>
              <a:buChar char="•"/>
            </a:pPr>
            <a:r>
              <a:rPr lang="en-US" sz="2000" dirty="0">
                <a:solidFill>
                  <a:srgbClr val="273239"/>
                </a:solidFill>
                <a:latin typeface="+mj-lt"/>
              </a:rPr>
              <a:t>The logical design focuses on the functional aspects of the IoT solution.</a:t>
            </a:r>
          </a:p>
          <a:p>
            <a:pPr marL="342900" indent="-342900" algn="just">
              <a:buFont typeface="Arial" panose="020B0604020202020204" pitchFamily="34" charset="0"/>
              <a:buChar char="•"/>
            </a:pPr>
            <a:r>
              <a:rPr lang="en-US" sz="2000" dirty="0">
                <a:solidFill>
                  <a:srgbClr val="273239"/>
                </a:solidFill>
                <a:latin typeface="+mj-lt"/>
              </a:rPr>
              <a:t>Logical design of IoT contains the following parameters.</a:t>
            </a:r>
          </a:p>
          <a:p>
            <a:pPr algn="just"/>
            <a:r>
              <a:rPr lang="en-US" sz="2000" dirty="0">
                <a:solidFill>
                  <a:srgbClr val="273239"/>
                </a:solidFill>
                <a:latin typeface="+mj-lt"/>
              </a:rPr>
              <a:t>       1)IoT  functional block diagram</a:t>
            </a:r>
          </a:p>
          <a:p>
            <a:pPr algn="just"/>
            <a:r>
              <a:rPr lang="en-US" sz="2000" dirty="0">
                <a:solidFill>
                  <a:srgbClr val="273239"/>
                </a:solidFill>
                <a:latin typeface="+mj-lt"/>
              </a:rPr>
              <a:t>       2)Communication models used in IoT</a:t>
            </a:r>
          </a:p>
          <a:p>
            <a:pPr algn="just"/>
            <a:r>
              <a:rPr lang="en-US" sz="2000" dirty="0">
                <a:solidFill>
                  <a:srgbClr val="273239"/>
                </a:solidFill>
                <a:latin typeface="+mj-lt"/>
              </a:rPr>
              <a:t>       3)Communication APIs.</a:t>
            </a:r>
          </a:p>
          <a:p>
            <a:pPr algn="just"/>
            <a:r>
              <a:rPr lang="en-US" sz="2000" b="1" u="sng" dirty="0">
                <a:solidFill>
                  <a:srgbClr val="273239"/>
                </a:solidFill>
                <a:latin typeface="+mj-lt"/>
              </a:rPr>
              <a:t>Functional blocks:</a:t>
            </a:r>
          </a:p>
          <a:p>
            <a:pPr marL="342900" indent="-342900" algn="just">
              <a:buFont typeface="Arial" panose="020B0604020202020204" pitchFamily="34" charset="0"/>
              <a:buChar char="•"/>
            </a:pPr>
            <a:r>
              <a:rPr lang="en-US" sz="2000" b="0" i="0" dirty="0">
                <a:solidFill>
                  <a:srgbClr val="000000"/>
                </a:solidFill>
                <a:effectLst/>
              </a:rPr>
              <a:t>IoT systems are composed of a number of building blocks, including sensors/actuators, connectivity, security, services, etc. </a:t>
            </a:r>
          </a:p>
          <a:p>
            <a:pPr marL="342900" indent="-342900" algn="just">
              <a:buFont typeface="Arial" panose="020B0604020202020204" pitchFamily="34" charset="0"/>
              <a:buChar char="•"/>
            </a:pPr>
            <a:r>
              <a:rPr lang="en-US" sz="2000" b="0" i="0" dirty="0">
                <a:solidFill>
                  <a:srgbClr val="000000"/>
                </a:solidFill>
                <a:effectLst/>
              </a:rPr>
              <a:t>The functional blocks are responsible for sensing, verification, actuation, management, and communication</a:t>
            </a:r>
            <a:r>
              <a:rPr lang="en-US" sz="2000" b="0" i="0" dirty="0">
                <a:solidFill>
                  <a:srgbClr val="000000"/>
                </a:solidFill>
                <a:effectLst/>
                <a:latin typeface="Verdana" panose="020B0604030504040204" pitchFamily="34" charset="0"/>
              </a:rPr>
              <a:t>.</a:t>
            </a: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1738173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7BA81-D3B4-E473-9D5F-AAD29E18AED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0929D5B-7854-5C6D-6DDE-C99C71B9A2DC}"/>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9A62ED1-BE5C-ED63-029D-D4D346CB0664}"/>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FUNCTIONAL BLOCKS OF AN IoT ECOSYSTEM</a:t>
            </a:r>
            <a:endParaRPr lang="en-US" sz="2400" b="1" dirty="0"/>
          </a:p>
          <a:p>
            <a:pPr lvl="0"/>
            <a:endParaRPr lang="en-US" sz="2400" b="1" dirty="0"/>
          </a:p>
        </p:txBody>
      </p:sp>
      <p:sp>
        <p:nvSpPr>
          <p:cNvPr id="7" name="TextBox 6">
            <a:extLst>
              <a:ext uri="{FF2B5EF4-FFF2-40B4-BE49-F238E27FC236}">
                <a16:creationId xmlns:a16="http://schemas.microsoft.com/office/drawing/2014/main" id="{47F2BFCE-5183-066B-C3BE-19035232CC72}"/>
              </a:ext>
            </a:extLst>
          </p:cNvPr>
          <p:cNvSpPr txBox="1"/>
          <p:nvPr/>
        </p:nvSpPr>
        <p:spPr>
          <a:xfrm>
            <a:off x="971600" y="1700808"/>
            <a:ext cx="7416824" cy="2800767"/>
          </a:xfrm>
          <a:prstGeom prst="rect">
            <a:avLst/>
          </a:prstGeom>
          <a:noFill/>
        </p:spPr>
        <p:txBody>
          <a:bodyPr wrap="square" rtlCol="0">
            <a:spAutoFit/>
          </a:bodyPr>
          <a:lstStyle/>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044A9973-606F-2EC9-BBEB-C6F4EE9BB083}"/>
              </a:ext>
            </a:extLst>
          </p:cNvPr>
          <p:cNvPicPr>
            <a:picLocks noChangeAspect="1"/>
          </p:cNvPicPr>
          <p:nvPr/>
        </p:nvPicPr>
        <p:blipFill>
          <a:blip r:embed="rId2"/>
          <a:stretch>
            <a:fillRect/>
          </a:stretch>
        </p:blipFill>
        <p:spPr>
          <a:xfrm>
            <a:off x="704810" y="1668360"/>
            <a:ext cx="6897364" cy="4492596"/>
          </a:xfrm>
          <a:prstGeom prst="rect">
            <a:avLst/>
          </a:prstGeom>
        </p:spPr>
      </p:pic>
    </p:spTree>
    <p:extLst>
      <p:ext uri="{BB962C8B-B14F-4D97-AF65-F5344CB8AC3E}">
        <p14:creationId xmlns:p14="http://schemas.microsoft.com/office/powerpoint/2010/main" val="891355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71395-16DD-F489-E64D-77AF2227E16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7C776F0-792B-95BB-6AC8-51AEB5C24CF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E19DFE04-7231-6D63-5651-7FA2CECCF575}"/>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FUNCTIONAL BLOCKS OF AN IoT ECOSYSTEM</a:t>
            </a:r>
            <a:endParaRPr lang="en-US" sz="2400" b="1" dirty="0"/>
          </a:p>
          <a:p>
            <a:pPr lvl="0"/>
            <a:endParaRPr lang="en-US" sz="2400" b="1" dirty="0"/>
          </a:p>
        </p:txBody>
      </p:sp>
      <p:sp>
        <p:nvSpPr>
          <p:cNvPr id="7" name="TextBox 6">
            <a:extLst>
              <a:ext uri="{FF2B5EF4-FFF2-40B4-BE49-F238E27FC236}">
                <a16:creationId xmlns:a16="http://schemas.microsoft.com/office/drawing/2014/main" id="{FB40A458-8FB5-8F1B-FD81-28FDD628E422}"/>
              </a:ext>
            </a:extLst>
          </p:cNvPr>
          <p:cNvSpPr txBox="1"/>
          <p:nvPr/>
        </p:nvSpPr>
        <p:spPr>
          <a:xfrm>
            <a:off x="971600" y="1700808"/>
            <a:ext cx="7416824" cy="6186309"/>
          </a:xfrm>
          <a:prstGeom prst="rect">
            <a:avLst/>
          </a:prstGeom>
          <a:noFill/>
        </p:spPr>
        <p:txBody>
          <a:bodyPr wrap="square" rtlCol="0">
            <a:spAutoFit/>
          </a:bodyPr>
          <a:lstStyle/>
          <a:p>
            <a:pPr algn="just"/>
            <a:r>
              <a:rPr lang="en-IN" sz="2000" b="1" u="sng" dirty="0">
                <a:solidFill>
                  <a:srgbClr val="273239"/>
                </a:solidFill>
                <a:latin typeface="+mj-lt"/>
              </a:rPr>
              <a:t>Device</a:t>
            </a:r>
            <a:r>
              <a:rPr lang="en-US" sz="2000" b="1" u="sng" dirty="0">
                <a:solidFill>
                  <a:srgbClr val="273239"/>
                </a:solidFill>
                <a:latin typeface="+mj-lt"/>
              </a:rPr>
              <a:t>:</a:t>
            </a:r>
          </a:p>
          <a:p>
            <a:pPr marL="342900" indent="-342900" algn="just">
              <a:buFont typeface="Arial" panose="020B0604020202020204" pitchFamily="34" charset="0"/>
              <a:buChar char="•"/>
            </a:pPr>
            <a:r>
              <a:rPr lang="en-US" sz="2000" dirty="0"/>
              <a:t>In an  IoT system, devices are hardware components with sensors and actuators that enable them to sense the environment, collect data, and perform actions based on that data.</a:t>
            </a:r>
          </a:p>
          <a:p>
            <a:pPr algn="just"/>
            <a:r>
              <a:rPr lang="en-IN" sz="2000" b="1" u="sng" dirty="0"/>
              <a:t>Communication</a:t>
            </a:r>
            <a:r>
              <a:rPr lang="en-US" sz="2000" b="1" u="sng" dirty="0">
                <a:solidFill>
                  <a:srgbClr val="273239"/>
                </a:solidFill>
                <a:latin typeface="+mj-lt"/>
              </a:rPr>
              <a:t>:</a:t>
            </a:r>
          </a:p>
          <a:p>
            <a:pPr marL="342900" indent="-342900" algn="just">
              <a:buFont typeface="Arial" panose="020B0604020202020204" pitchFamily="34" charset="0"/>
              <a:buChar char="•"/>
            </a:pPr>
            <a:r>
              <a:rPr lang="en-IN" sz="2000" dirty="0"/>
              <a:t>The communication block is a critical component of an IoT system responsible for managing the exchange of data and information between the various devices and the central system or cloud.</a:t>
            </a:r>
          </a:p>
          <a:p>
            <a:pPr algn="just"/>
            <a:r>
              <a:rPr lang="en-US" sz="2000" b="1" u="sng" dirty="0">
                <a:solidFill>
                  <a:srgbClr val="273239"/>
                </a:solidFill>
                <a:latin typeface="+mj-lt"/>
              </a:rPr>
              <a:t>Services:</a:t>
            </a:r>
          </a:p>
          <a:p>
            <a:pPr marL="342900" indent="-342900" algn="just">
              <a:buFont typeface="Arial" panose="020B0604020202020204" pitchFamily="34" charset="0"/>
              <a:buChar char="•"/>
            </a:pPr>
            <a:r>
              <a:rPr lang="en-IN" sz="2000" dirty="0"/>
              <a:t>IoT system uses various types of IoT services such as services for device monitoring, device control services, data publishing services, and services for device discovery.</a:t>
            </a:r>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5292325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3521F-ABBF-5FD8-3504-08F1626D64B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8938C94-EC28-B974-E1D4-B343BE5404A2}"/>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CB553FA9-86E7-E4CF-2789-D9D690985E53}"/>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FUNCTIONAL BLOCKS OF AN IoT ECOSYSTEM</a:t>
            </a:r>
            <a:endParaRPr lang="en-US" sz="2400" b="1" dirty="0"/>
          </a:p>
          <a:p>
            <a:pPr lvl="0"/>
            <a:endParaRPr lang="en-US" sz="2400" b="1" dirty="0"/>
          </a:p>
        </p:txBody>
      </p:sp>
      <p:sp>
        <p:nvSpPr>
          <p:cNvPr id="7" name="TextBox 6">
            <a:extLst>
              <a:ext uri="{FF2B5EF4-FFF2-40B4-BE49-F238E27FC236}">
                <a16:creationId xmlns:a16="http://schemas.microsoft.com/office/drawing/2014/main" id="{B44E6E7D-3DB9-364F-1608-03F6441466B8}"/>
              </a:ext>
            </a:extLst>
          </p:cNvPr>
          <p:cNvSpPr txBox="1"/>
          <p:nvPr/>
        </p:nvSpPr>
        <p:spPr>
          <a:xfrm>
            <a:off x="971600" y="1700808"/>
            <a:ext cx="7416824" cy="7417415"/>
          </a:xfrm>
          <a:prstGeom prst="rect">
            <a:avLst/>
          </a:prstGeom>
          <a:noFill/>
        </p:spPr>
        <p:txBody>
          <a:bodyPr wrap="square" rtlCol="0">
            <a:spAutoFit/>
          </a:bodyPr>
          <a:lstStyle/>
          <a:p>
            <a:pPr algn="just"/>
            <a:r>
              <a:rPr lang="en-IN" sz="2000" b="1" u="sng" dirty="0"/>
              <a:t>Management</a:t>
            </a:r>
            <a:r>
              <a:rPr lang="en-US" sz="2000" b="1" u="sng" dirty="0">
                <a:solidFill>
                  <a:srgbClr val="273239"/>
                </a:solidFill>
                <a:latin typeface="+mj-lt"/>
              </a:rPr>
              <a:t>:</a:t>
            </a:r>
          </a:p>
          <a:p>
            <a:pPr marL="342900" indent="-342900" algn="just">
              <a:buFont typeface="Arial" panose="020B0604020202020204" pitchFamily="34" charset="0"/>
              <a:buChar char="•"/>
            </a:pPr>
            <a:r>
              <a:rPr lang="en-US" sz="2000" dirty="0"/>
              <a:t>The management functional block in an IoT system encompasses a set of functions that oversee and regulate the overall operation of the IoT ecosystem.</a:t>
            </a:r>
          </a:p>
          <a:p>
            <a:pPr algn="just"/>
            <a:r>
              <a:rPr lang="en-US" sz="2000" b="1" u="sng" dirty="0">
                <a:solidFill>
                  <a:srgbClr val="273239"/>
                </a:solidFill>
                <a:latin typeface="+mj-lt"/>
              </a:rPr>
              <a:t>Security:</a:t>
            </a:r>
          </a:p>
          <a:p>
            <a:pPr marL="342900" indent="-342900" algn="just">
              <a:buFont typeface="Arial" panose="020B0604020202020204" pitchFamily="34" charset="0"/>
              <a:buChar char="•"/>
            </a:pPr>
            <a:r>
              <a:rPr lang="en-IN" sz="2000" dirty="0"/>
              <a:t>The security functional block is responsible for safeguarding the IoT system from potential threats and unauthorized access.</a:t>
            </a:r>
          </a:p>
          <a:p>
            <a:pPr algn="just"/>
            <a:r>
              <a:rPr lang="en-IN" sz="2000" b="1" u="sng" dirty="0">
                <a:solidFill>
                  <a:srgbClr val="273239"/>
                </a:solidFill>
                <a:latin typeface="+mj-lt"/>
              </a:rPr>
              <a:t>Application</a:t>
            </a:r>
            <a:r>
              <a:rPr lang="en-US" sz="2000" b="1" u="sng" dirty="0">
                <a:solidFill>
                  <a:srgbClr val="273239"/>
                </a:solidFill>
                <a:latin typeface="+mj-lt"/>
              </a:rPr>
              <a:t>:</a:t>
            </a:r>
          </a:p>
          <a:p>
            <a:pPr marL="342900" indent="-342900" algn="just">
              <a:buFont typeface="Arial" panose="020B0604020202020204" pitchFamily="34" charset="0"/>
              <a:buChar char="•"/>
            </a:pPr>
            <a:r>
              <a:rPr lang="en-IN" sz="2000" dirty="0"/>
              <a:t>IoT applications serve as the user interface for interacting with the IoT system.</a:t>
            </a:r>
          </a:p>
          <a:p>
            <a:pPr algn="just"/>
            <a:r>
              <a:rPr lang="en-IN" sz="2000" b="1" u="sng" dirty="0">
                <a:solidFill>
                  <a:srgbClr val="273239"/>
                </a:solidFill>
                <a:latin typeface="+mj-lt"/>
              </a:rPr>
              <a:t>Advantages</a:t>
            </a:r>
            <a:r>
              <a:rPr lang="en-US" sz="2000" b="1" u="sng" dirty="0">
                <a:solidFill>
                  <a:srgbClr val="273239"/>
                </a:solidFill>
                <a:latin typeface="+mj-lt"/>
              </a:rPr>
              <a:t>:</a:t>
            </a:r>
          </a:p>
          <a:p>
            <a:pPr marL="342900" indent="-342900" algn="just">
              <a:buFont typeface="Arial" panose="020B0604020202020204" pitchFamily="34" charset="0"/>
              <a:buChar char="•"/>
            </a:pPr>
            <a:r>
              <a:rPr lang="en-IN" sz="2000" dirty="0"/>
              <a:t>Scalability</a:t>
            </a:r>
          </a:p>
          <a:p>
            <a:pPr marL="342900" indent="-342900" algn="just">
              <a:buFont typeface="Arial" panose="020B0604020202020204" pitchFamily="34" charset="0"/>
              <a:buChar char="•"/>
            </a:pPr>
            <a:r>
              <a:rPr lang="en-IN" sz="2000" dirty="0"/>
              <a:t>Interoperability</a:t>
            </a:r>
          </a:p>
          <a:p>
            <a:pPr marL="342900" indent="-342900" algn="just">
              <a:buFont typeface="Arial" panose="020B0604020202020204" pitchFamily="34" charset="0"/>
              <a:buChar char="•"/>
            </a:pPr>
            <a:r>
              <a:rPr lang="en-IN" sz="2000" dirty="0"/>
              <a:t>Modularity</a:t>
            </a:r>
          </a:p>
          <a:p>
            <a:pPr marL="342900" indent="-342900" algn="just">
              <a:buFont typeface="Arial" panose="020B0604020202020204" pitchFamily="34" charset="0"/>
              <a:buChar char="•"/>
            </a:pPr>
            <a:r>
              <a:rPr lang="en-IN" sz="2000" dirty="0"/>
              <a:t>Flexibility</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2410099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2A33B-CC08-A641-B33D-58F6BD44B54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29378E5-9DA5-71A7-2F2C-CF9AAFC95886}"/>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EDBD529-75DD-7B3D-6FC6-9B48CB273674}"/>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SENSORS</a:t>
            </a:r>
            <a:endParaRPr lang="en-US" sz="2400" b="1" dirty="0"/>
          </a:p>
          <a:p>
            <a:pPr lvl="0"/>
            <a:endParaRPr lang="en-US" sz="2400" b="1" dirty="0"/>
          </a:p>
        </p:txBody>
      </p:sp>
      <p:sp>
        <p:nvSpPr>
          <p:cNvPr id="7" name="TextBox 6">
            <a:extLst>
              <a:ext uri="{FF2B5EF4-FFF2-40B4-BE49-F238E27FC236}">
                <a16:creationId xmlns:a16="http://schemas.microsoft.com/office/drawing/2014/main" id="{D157CBDF-C1A1-7163-C4EA-EF4D2A285C9A}"/>
              </a:ext>
            </a:extLst>
          </p:cNvPr>
          <p:cNvSpPr txBox="1"/>
          <p:nvPr/>
        </p:nvSpPr>
        <p:spPr>
          <a:xfrm>
            <a:off x="704809" y="1988840"/>
            <a:ext cx="7416824" cy="5386090"/>
          </a:xfrm>
          <a:prstGeom prst="rect">
            <a:avLst/>
          </a:prstGeom>
          <a:noFill/>
        </p:spPr>
        <p:txBody>
          <a:bodyPr wrap="square" rtlCol="0">
            <a:spAutoFit/>
          </a:bodyPr>
          <a:lstStyle/>
          <a:p>
            <a:pPr algn="just"/>
            <a:r>
              <a:rPr lang="en-IN" sz="2800" b="1" u="sng" dirty="0"/>
              <a:t>Sensor</a:t>
            </a:r>
            <a:r>
              <a:rPr lang="en-US" sz="2800" b="1" u="sng" dirty="0">
                <a:solidFill>
                  <a:srgbClr val="273239"/>
                </a:solidFill>
                <a:latin typeface="+mj-lt"/>
              </a:rPr>
              <a:t>:</a:t>
            </a:r>
          </a:p>
          <a:p>
            <a:pPr marL="285750" indent="-285750" algn="just">
              <a:buFont typeface="Arial" panose="020B0604020202020204" pitchFamily="34" charset="0"/>
              <a:buChar char="•"/>
            </a:pPr>
            <a:r>
              <a:rPr lang="en-US" sz="2000" dirty="0"/>
              <a:t>Sensor does exactly as its name indicates: It senses. </a:t>
            </a:r>
          </a:p>
          <a:p>
            <a:pPr marL="285750" indent="-285750" algn="just">
              <a:buFont typeface="Arial" panose="020B0604020202020204" pitchFamily="34" charset="0"/>
              <a:buChar char="•"/>
            </a:pPr>
            <a:r>
              <a:rPr lang="en-US" sz="2000" dirty="0"/>
              <a:t>More specifically, a sensor measures some physical quantity and converts that measurement reading into a digital representation. </a:t>
            </a:r>
          </a:p>
          <a:p>
            <a:pPr marL="285750" indent="-285750" algn="just">
              <a:buFont typeface="Arial" panose="020B0604020202020204" pitchFamily="34" charset="0"/>
              <a:buChar char="•"/>
            </a:pPr>
            <a:r>
              <a:rPr lang="en-US" sz="2000" dirty="0"/>
              <a:t>That digital representation is typically passed to another device for transformation into useful data that can be consumed by intelligent devices or humans</a:t>
            </a:r>
            <a:r>
              <a:rPr lang="en-US" dirty="0"/>
              <a:t>.</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endParaRPr lang="en-IN" sz="2000" dirty="0"/>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4059231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D5966-52B1-F248-E750-2C2BB0703F0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57003F6-84DD-77DA-377C-7D59AAD98C3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DEC00DF-EBB9-298E-D7FD-4CF28CDB9F48}"/>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SENSORS</a:t>
            </a:r>
            <a:endParaRPr lang="en-US" sz="2400" b="1" dirty="0"/>
          </a:p>
          <a:p>
            <a:pPr lvl="0"/>
            <a:endParaRPr lang="en-US" sz="2400" b="1" dirty="0"/>
          </a:p>
        </p:txBody>
      </p:sp>
      <p:sp>
        <p:nvSpPr>
          <p:cNvPr id="7" name="TextBox 6">
            <a:extLst>
              <a:ext uri="{FF2B5EF4-FFF2-40B4-BE49-F238E27FC236}">
                <a16:creationId xmlns:a16="http://schemas.microsoft.com/office/drawing/2014/main" id="{C863241D-1C43-4D3E-2D73-2553DF3C6837}"/>
              </a:ext>
            </a:extLst>
          </p:cNvPr>
          <p:cNvSpPr txBox="1"/>
          <p:nvPr/>
        </p:nvSpPr>
        <p:spPr>
          <a:xfrm>
            <a:off x="971600" y="1700808"/>
            <a:ext cx="7416824" cy="7417415"/>
          </a:xfrm>
          <a:prstGeom prst="rect">
            <a:avLst/>
          </a:prstGeom>
          <a:noFill/>
        </p:spPr>
        <p:txBody>
          <a:bodyPr wrap="square" rtlCol="0">
            <a:spAutoFit/>
          </a:bodyPr>
          <a:lstStyle/>
          <a:p>
            <a:pPr algn="just"/>
            <a:r>
              <a:rPr lang="en-IN" sz="2000" b="1" u="sng" dirty="0">
                <a:solidFill>
                  <a:srgbClr val="273239"/>
                </a:solidFill>
                <a:latin typeface="+mj-lt"/>
              </a:rPr>
              <a:t>Types</a:t>
            </a:r>
            <a:r>
              <a:rPr lang="en-US" sz="2000" b="1" u="sng" dirty="0">
                <a:solidFill>
                  <a:srgbClr val="273239"/>
                </a:solidFill>
                <a:latin typeface="+mj-lt"/>
              </a:rPr>
              <a:t>:</a:t>
            </a:r>
          </a:p>
          <a:p>
            <a:pPr marL="342900" indent="-342900" algn="just">
              <a:buFont typeface="Arial" panose="020B0604020202020204" pitchFamily="34" charset="0"/>
              <a:buChar char="•"/>
            </a:pPr>
            <a:r>
              <a:rPr lang="en-US" sz="2000" b="1" dirty="0"/>
              <a:t>Active or passive: </a:t>
            </a:r>
            <a:r>
              <a:rPr lang="en-US" sz="2000" dirty="0"/>
              <a:t>Sensors can be categorized based on whether they produce an energy output and typically require an external power supply (active) or whether they simply receive energy and typically require no external power supply (passive).</a:t>
            </a:r>
          </a:p>
          <a:p>
            <a:pPr marL="342900" indent="-342900" algn="just">
              <a:buFont typeface="Arial" panose="020B0604020202020204" pitchFamily="34" charset="0"/>
              <a:buChar char="•"/>
            </a:pPr>
            <a:r>
              <a:rPr lang="en-US" sz="2000" b="1" dirty="0"/>
              <a:t>Invasive or non-invasive: </a:t>
            </a:r>
            <a:r>
              <a:rPr lang="en-US" sz="2000" dirty="0"/>
              <a:t>Sensors can be categorized based on whether a sensor is part of the environment it is measuring (invasive) or external to it (non-invasive).</a:t>
            </a:r>
          </a:p>
          <a:p>
            <a:pPr marL="342900" indent="-342900" algn="just">
              <a:buFont typeface="Arial" panose="020B0604020202020204" pitchFamily="34" charset="0"/>
              <a:buChar char="•"/>
            </a:pPr>
            <a:r>
              <a:rPr lang="en-US" sz="2000" b="1" dirty="0"/>
              <a:t>Contact or no-contact: </a:t>
            </a:r>
            <a:r>
              <a:rPr lang="en-US" sz="2000" dirty="0"/>
              <a:t>Sensors can be categorized based on whether they require physical contact with what they are measuring (contact) or not (no-contact).</a:t>
            </a:r>
          </a:p>
          <a:p>
            <a:pPr marL="342900" indent="-342900" algn="just">
              <a:buFont typeface="Arial" panose="020B0604020202020204" pitchFamily="34" charset="0"/>
              <a:buChar char="•"/>
            </a:pPr>
            <a:r>
              <a:rPr lang="en-US" sz="2000" b="1" dirty="0"/>
              <a:t>Absolute or relative: </a:t>
            </a:r>
            <a:r>
              <a:rPr lang="en-US" sz="2000" dirty="0"/>
              <a:t>Sensors can be categorized based on whether they measure on an absolute scale (absolute) or based on a difference with a fixed or variable reference value (relative).</a:t>
            </a:r>
          </a:p>
          <a:p>
            <a:pPr algn="just"/>
            <a:endParaRPr lang="en-US"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2362418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5F1FF-A121-A450-2BD5-4A2142C171E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4BF7E20-05A9-C746-806C-A3BFB0927A39}"/>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5F9CDCBA-50FE-F0EA-56BA-C059FDD93052}"/>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SENSORS</a:t>
            </a:r>
            <a:endParaRPr lang="en-US" sz="2400" b="1" dirty="0"/>
          </a:p>
          <a:p>
            <a:pPr lvl="0"/>
            <a:endParaRPr lang="en-US" sz="2400" b="1" dirty="0"/>
          </a:p>
        </p:txBody>
      </p:sp>
      <p:sp>
        <p:nvSpPr>
          <p:cNvPr id="7" name="TextBox 6">
            <a:extLst>
              <a:ext uri="{FF2B5EF4-FFF2-40B4-BE49-F238E27FC236}">
                <a16:creationId xmlns:a16="http://schemas.microsoft.com/office/drawing/2014/main" id="{8A92EA2F-F449-5303-DCD6-B4FE986A428B}"/>
              </a:ext>
            </a:extLst>
          </p:cNvPr>
          <p:cNvSpPr txBox="1"/>
          <p:nvPr/>
        </p:nvSpPr>
        <p:spPr>
          <a:xfrm>
            <a:off x="971600" y="1700808"/>
            <a:ext cx="7416824" cy="5878532"/>
          </a:xfrm>
          <a:prstGeom prst="rect">
            <a:avLst/>
          </a:prstGeom>
          <a:noFill/>
        </p:spPr>
        <p:txBody>
          <a:bodyPr wrap="square" rtlCol="0">
            <a:spAutoFit/>
          </a:bodyPr>
          <a:lstStyle/>
          <a:p>
            <a:pPr algn="just"/>
            <a:r>
              <a:rPr lang="en-IN" sz="2000" b="1" u="sng" dirty="0">
                <a:solidFill>
                  <a:srgbClr val="273239"/>
                </a:solidFill>
                <a:latin typeface="+mj-lt"/>
              </a:rPr>
              <a:t>Types</a:t>
            </a:r>
            <a:r>
              <a:rPr lang="en-US" sz="2000" b="1" u="sng" dirty="0">
                <a:solidFill>
                  <a:srgbClr val="273239"/>
                </a:solidFill>
                <a:latin typeface="+mj-lt"/>
              </a:rPr>
              <a:t>:</a:t>
            </a:r>
          </a:p>
          <a:p>
            <a:pPr marL="342900" indent="-342900" algn="just">
              <a:buFont typeface="Arial" panose="020B0604020202020204" pitchFamily="34" charset="0"/>
              <a:buChar char="•"/>
            </a:pPr>
            <a:r>
              <a:rPr lang="en-US" sz="2000" b="1" dirty="0"/>
              <a:t>Area of application: </a:t>
            </a:r>
            <a:r>
              <a:rPr lang="en-US" sz="2000" dirty="0"/>
              <a:t>Sensors can be categorized based on the specific industry or vertical where they are being used.</a:t>
            </a:r>
          </a:p>
          <a:p>
            <a:pPr marL="342900" indent="-342900" algn="just">
              <a:buFont typeface="Arial" panose="020B0604020202020204" pitchFamily="34" charset="0"/>
              <a:buChar char="•"/>
            </a:pPr>
            <a:r>
              <a:rPr lang="en-US" sz="2000" b="1" dirty="0"/>
              <a:t>How sensors measure: </a:t>
            </a:r>
            <a:r>
              <a:rPr lang="en-US" sz="2000" dirty="0"/>
              <a:t>Sensors can be categorized based on the physical mechanism used to measure sensory input (for example, thermoelectric, electrochemical, piezoresistive, optic, electric, fluid mechanic, </a:t>
            </a:r>
            <a:r>
              <a:rPr lang="en-US" sz="2000" dirty="0" err="1"/>
              <a:t>photoelastic</a:t>
            </a:r>
            <a:r>
              <a:rPr lang="en-US" sz="2000" dirty="0"/>
              <a:t>).</a:t>
            </a:r>
          </a:p>
          <a:p>
            <a:pPr marL="342900" indent="-342900" algn="just">
              <a:buFont typeface="Arial" panose="020B0604020202020204" pitchFamily="34" charset="0"/>
              <a:buChar char="•"/>
            </a:pPr>
            <a:r>
              <a:rPr lang="en-US" sz="2000" b="1" dirty="0"/>
              <a:t>What sensors measure: </a:t>
            </a:r>
            <a:r>
              <a:rPr lang="en-US" sz="2000" dirty="0"/>
              <a:t>Sensors can be categorized based on their applications or what physical variables they measure.</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31285105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FE2AA-C826-E083-022F-86487E88C52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C504BA3-AF54-666F-AA56-4476868CE4BC}"/>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9C84346-9319-5DE2-22EC-BEBE70B7CF1B}"/>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SENSORS</a:t>
            </a:r>
            <a:endParaRPr lang="en-US" sz="2400" b="1" dirty="0"/>
          </a:p>
          <a:p>
            <a:pPr lvl="0"/>
            <a:endParaRPr lang="en-US" sz="2400" b="1" dirty="0"/>
          </a:p>
        </p:txBody>
      </p:sp>
      <p:sp>
        <p:nvSpPr>
          <p:cNvPr id="7" name="TextBox 6">
            <a:extLst>
              <a:ext uri="{FF2B5EF4-FFF2-40B4-BE49-F238E27FC236}">
                <a16:creationId xmlns:a16="http://schemas.microsoft.com/office/drawing/2014/main" id="{BF4A7FCF-05C4-1A07-DA72-801A85E1A901}"/>
              </a:ext>
            </a:extLst>
          </p:cNvPr>
          <p:cNvSpPr txBox="1"/>
          <p:nvPr/>
        </p:nvSpPr>
        <p:spPr>
          <a:xfrm>
            <a:off x="971600" y="1700808"/>
            <a:ext cx="7416824" cy="3108543"/>
          </a:xfrm>
          <a:prstGeom prst="rect">
            <a:avLst/>
          </a:prstGeom>
          <a:noFill/>
        </p:spPr>
        <p:txBody>
          <a:bodyPr wrap="square" rtlCol="0">
            <a:spAutoFit/>
          </a:bodyPr>
          <a:lstStyle/>
          <a:p>
            <a:pPr algn="just"/>
            <a:endParaRPr lang="en-US"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F6960812-3A98-9126-23A3-C6BBC038403C}"/>
              </a:ext>
            </a:extLst>
          </p:cNvPr>
          <p:cNvPicPr>
            <a:picLocks noChangeAspect="1" noChangeArrowheads="1"/>
          </p:cNvPicPr>
          <p:nvPr/>
        </p:nvPicPr>
        <p:blipFill>
          <a:blip r:embed="rId2" cstate="print"/>
          <a:srcRect/>
          <a:stretch>
            <a:fillRect/>
          </a:stretch>
        </p:blipFill>
        <p:spPr bwMode="auto">
          <a:xfrm>
            <a:off x="539552" y="1700808"/>
            <a:ext cx="8136888" cy="4608512"/>
          </a:xfrm>
          <a:prstGeom prst="rect">
            <a:avLst/>
          </a:prstGeom>
          <a:noFill/>
          <a:ln w="9525">
            <a:noFill/>
            <a:miter lim="800000"/>
            <a:headEnd/>
            <a:tailEnd/>
          </a:ln>
        </p:spPr>
      </p:pic>
    </p:spTree>
    <p:extLst>
      <p:ext uri="{BB962C8B-B14F-4D97-AF65-F5344CB8AC3E}">
        <p14:creationId xmlns:p14="http://schemas.microsoft.com/office/powerpoint/2010/main" val="263639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1B03-E36F-0E51-9254-46AB4E819301}"/>
            </a:ext>
          </a:extLst>
        </p:cNvPr>
        <p:cNvGrpSpPr/>
        <p:nvPr/>
      </p:nvGrpSpPr>
      <p:grpSpPr>
        <a:xfrm>
          <a:off x="0" y="0"/>
          <a:ext cx="0" cy="0"/>
          <a:chOff x="0" y="0"/>
          <a:chExt cx="0" cy="0"/>
        </a:xfrm>
      </p:grpSpPr>
      <p:sp>
        <p:nvSpPr>
          <p:cNvPr id="3" name="TextBox 10">
            <a:extLst>
              <a:ext uri="{FF2B5EF4-FFF2-40B4-BE49-F238E27FC236}">
                <a16:creationId xmlns:a16="http://schemas.microsoft.com/office/drawing/2014/main" id="{5C2CEC08-97E3-E373-F4E5-1CA3535F7C1D}"/>
              </a:ext>
            </a:extLst>
          </p:cNvPr>
          <p:cNvSpPr txBox="1"/>
          <p:nvPr/>
        </p:nvSpPr>
        <p:spPr>
          <a:xfrm>
            <a:off x="467544" y="5157192"/>
            <a:ext cx="2376264" cy="1246495"/>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Fundamentals Of  IOT</a:t>
            </a:r>
          </a:p>
          <a:p>
            <a:r>
              <a:rPr lang="en-US" sz="1600" dirty="0">
                <a:latin typeface="Cambria" pitchFamily="18" charset="0"/>
                <a:ea typeface="Cambria" pitchFamily="18" charset="0"/>
              </a:rPr>
              <a:t>Branch: CSM</a:t>
            </a:r>
          </a:p>
          <a:p>
            <a:r>
              <a:rPr lang="en-US" sz="1600" dirty="0">
                <a:latin typeface="Cambria" pitchFamily="18" charset="0"/>
                <a:ea typeface="Cambria" pitchFamily="18" charset="0"/>
              </a:rPr>
              <a:t>Semester: III-II</a:t>
            </a:r>
            <a:endParaRPr lang="en-IN" sz="1600" dirty="0">
              <a:latin typeface="Cambria" pitchFamily="18" charset="0"/>
              <a:ea typeface="Cambria" pitchFamily="18" charset="0"/>
            </a:endParaRPr>
          </a:p>
          <a:p>
            <a:pPr fontAlgn="base">
              <a:spcBef>
                <a:spcPct val="0"/>
              </a:spcBef>
              <a:spcAft>
                <a:spcPct val="0"/>
              </a:spcAft>
            </a:pPr>
            <a:endPar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endParaRPr>
          </a:p>
        </p:txBody>
      </p:sp>
      <p:sp>
        <p:nvSpPr>
          <p:cNvPr id="4" name="Content Placeholder 2">
            <a:extLst>
              <a:ext uri="{FF2B5EF4-FFF2-40B4-BE49-F238E27FC236}">
                <a16:creationId xmlns:a16="http://schemas.microsoft.com/office/drawing/2014/main" id="{778C9543-85BC-ECA7-4B9E-B38B29E2AF2F}"/>
              </a:ext>
            </a:extLst>
          </p:cNvPr>
          <p:cNvSpPr txBox="1">
            <a:spLocks/>
          </p:cNvSpPr>
          <p:nvPr/>
        </p:nvSpPr>
        <p:spPr>
          <a:xfrm>
            <a:off x="351384" y="405164"/>
            <a:ext cx="2492424" cy="9829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2000" dirty="0"/>
              <a:t>Cont..</a:t>
            </a:r>
          </a:p>
        </p:txBody>
      </p:sp>
      <p:sp>
        <p:nvSpPr>
          <p:cNvPr id="6" name="TextBox 5">
            <a:extLst>
              <a:ext uri="{FF2B5EF4-FFF2-40B4-BE49-F238E27FC236}">
                <a16:creationId xmlns:a16="http://schemas.microsoft.com/office/drawing/2014/main" id="{56277AA8-7C64-0DCC-07C7-EC407EBFF121}"/>
              </a:ext>
            </a:extLst>
          </p:cNvPr>
          <p:cNvSpPr txBox="1"/>
          <p:nvPr/>
        </p:nvSpPr>
        <p:spPr>
          <a:xfrm>
            <a:off x="497699" y="980728"/>
            <a:ext cx="7098637" cy="3046988"/>
          </a:xfrm>
          <a:prstGeom prst="rect">
            <a:avLst/>
          </a:prstGeom>
          <a:noFill/>
        </p:spPr>
        <p:txBody>
          <a:bodyPr wrap="square" rtlCol="0">
            <a:spAutoFit/>
          </a:bodyPr>
          <a:lstStyle/>
          <a:p>
            <a:pPr algn="just"/>
            <a:r>
              <a:rPr lang="en-US" sz="3200" b="1" u="sng" dirty="0">
                <a:highlight>
                  <a:srgbClr val="FFFF00"/>
                </a:highlight>
              </a:rPr>
              <a:t>Definition2:- </a:t>
            </a:r>
            <a:r>
              <a:rPr lang="en-US" sz="3200" dirty="0"/>
              <a:t>The </a:t>
            </a:r>
            <a:r>
              <a:rPr lang="en-US" sz="3200" b="1" dirty="0"/>
              <a:t>Internet of Things</a:t>
            </a:r>
            <a:r>
              <a:rPr lang="en-US" sz="3200" dirty="0"/>
              <a:t> (</a:t>
            </a:r>
            <a:r>
              <a:rPr lang="en-US" sz="3200" b="1" dirty="0"/>
              <a:t>IoT</a:t>
            </a:r>
            <a:r>
              <a:rPr lang="en-US" sz="3200" dirty="0"/>
              <a:t>) refers to a system of </a:t>
            </a:r>
            <a:r>
              <a:rPr lang="en-US" sz="3200" dirty="0">
                <a:solidFill>
                  <a:srgbClr val="FF0000"/>
                </a:solidFill>
              </a:rPr>
              <a:t>interrelated, internet-connected </a:t>
            </a:r>
            <a:r>
              <a:rPr lang="en-US" sz="3200" dirty="0"/>
              <a:t>objects that are able to collect and transfer data over a </a:t>
            </a:r>
            <a:r>
              <a:rPr lang="en-US" sz="3200" dirty="0">
                <a:solidFill>
                  <a:srgbClr val="FF0000"/>
                </a:solidFill>
              </a:rPr>
              <a:t>wireless network without human intervention</a:t>
            </a:r>
            <a:endParaRPr lang="en-US" sz="3200" dirty="0"/>
          </a:p>
        </p:txBody>
      </p:sp>
    </p:spTree>
    <p:extLst>
      <p:ext uri="{BB962C8B-B14F-4D97-AF65-F5344CB8AC3E}">
        <p14:creationId xmlns:p14="http://schemas.microsoft.com/office/powerpoint/2010/main" val="49352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FE201-1331-EBE4-438D-034729B26D4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E20B817-F9A0-B84D-8F29-DA62FE2CA67A}"/>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B492E9EF-F02D-A9CC-4FFC-9822777D57BD}"/>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SENSORS</a:t>
            </a:r>
            <a:endParaRPr lang="en-US" sz="2400" b="1" dirty="0"/>
          </a:p>
          <a:p>
            <a:pPr lvl="0"/>
            <a:endParaRPr lang="en-US" sz="2400" b="1" dirty="0"/>
          </a:p>
        </p:txBody>
      </p:sp>
      <p:sp>
        <p:nvSpPr>
          <p:cNvPr id="7" name="TextBox 6">
            <a:extLst>
              <a:ext uri="{FF2B5EF4-FFF2-40B4-BE49-F238E27FC236}">
                <a16:creationId xmlns:a16="http://schemas.microsoft.com/office/drawing/2014/main" id="{14DFE9F1-4FA2-6013-FFF0-43E3DA952038}"/>
              </a:ext>
            </a:extLst>
          </p:cNvPr>
          <p:cNvSpPr txBox="1"/>
          <p:nvPr/>
        </p:nvSpPr>
        <p:spPr>
          <a:xfrm>
            <a:off x="971600" y="1700808"/>
            <a:ext cx="7416824" cy="3108543"/>
          </a:xfrm>
          <a:prstGeom prst="rect">
            <a:avLst/>
          </a:prstGeom>
          <a:noFill/>
        </p:spPr>
        <p:txBody>
          <a:bodyPr wrap="square" rtlCol="0">
            <a:spAutoFit/>
          </a:bodyPr>
          <a:lstStyle/>
          <a:p>
            <a:pPr algn="just"/>
            <a:endParaRPr lang="en-US"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1F491AF2-F6EA-9F0E-5794-D573C295B265}"/>
              </a:ext>
            </a:extLst>
          </p:cNvPr>
          <p:cNvPicPr>
            <a:picLocks noChangeAspect="1" noChangeArrowheads="1"/>
          </p:cNvPicPr>
          <p:nvPr/>
        </p:nvPicPr>
        <p:blipFill>
          <a:blip r:embed="rId2" cstate="print"/>
          <a:srcRect/>
          <a:stretch>
            <a:fillRect/>
          </a:stretch>
        </p:blipFill>
        <p:spPr bwMode="auto">
          <a:xfrm>
            <a:off x="611560" y="1556792"/>
            <a:ext cx="7920880" cy="4752528"/>
          </a:xfrm>
          <a:prstGeom prst="rect">
            <a:avLst/>
          </a:prstGeom>
          <a:noFill/>
          <a:ln w="9525">
            <a:noFill/>
            <a:miter lim="800000"/>
            <a:headEnd/>
            <a:tailEnd/>
          </a:ln>
        </p:spPr>
      </p:pic>
    </p:spTree>
    <p:extLst>
      <p:ext uri="{BB962C8B-B14F-4D97-AF65-F5344CB8AC3E}">
        <p14:creationId xmlns:p14="http://schemas.microsoft.com/office/powerpoint/2010/main" val="28038195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87389-BB0E-7728-1A49-6001A8E8352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78AA6F-690D-C867-A130-96322ED745B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622A2172-F084-3C76-1BF6-A85951771661}"/>
              </a:ext>
            </a:extLst>
          </p:cNvPr>
          <p:cNvSpPr/>
          <p:nvPr/>
        </p:nvSpPr>
        <p:spPr>
          <a:xfrm>
            <a:off x="751213" y="836712"/>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ACTUATORS</a:t>
            </a:r>
            <a:endParaRPr lang="en-US" sz="2400" b="1" dirty="0"/>
          </a:p>
          <a:p>
            <a:pPr lvl="0"/>
            <a:endParaRPr lang="en-US" sz="2400" b="1" dirty="0"/>
          </a:p>
        </p:txBody>
      </p:sp>
      <p:sp>
        <p:nvSpPr>
          <p:cNvPr id="7" name="TextBox 6">
            <a:extLst>
              <a:ext uri="{FF2B5EF4-FFF2-40B4-BE49-F238E27FC236}">
                <a16:creationId xmlns:a16="http://schemas.microsoft.com/office/drawing/2014/main" id="{16A7A0A1-B930-C703-6735-6764509B2197}"/>
              </a:ext>
            </a:extLst>
          </p:cNvPr>
          <p:cNvSpPr txBox="1"/>
          <p:nvPr/>
        </p:nvSpPr>
        <p:spPr>
          <a:xfrm>
            <a:off x="971600" y="1700808"/>
            <a:ext cx="7416824" cy="6801862"/>
          </a:xfrm>
          <a:prstGeom prst="rect">
            <a:avLst/>
          </a:prstGeom>
          <a:noFill/>
        </p:spPr>
        <p:txBody>
          <a:bodyPr wrap="square" rtlCol="0">
            <a:spAutoFit/>
          </a:bodyPr>
          <a:lstStyle/>
          <a:p>
            <a:pPr algn="just"/>
            <a:r>
              <a:rPr lang="en-IN" sz="2000" b="1" u="sng" dirty="0">
                <a:solidFill>
                  <a:srgbClr val="273239"/>
                </a:solidFill>
                <a:latin typeface="+mj-lt"/>
              </a:rPr>
              <a:t>Actuators</a:t>
            </a:r>
            <a:r>
              <a:rPr lang="en-US" sz="2000" b="1" u="sng" dirty="0">
                <a:solidFill>
                  <a:srgbClr val="273239"/>
                </a:solidFill>
                <a:latin typeface="+mj-lt"/>
              </a:rPr>
              <a:t>:</a:t>
            </a:r>
          </a:p>
          <a:p>
            <a:pPr marL="342900" indent="-342900" algn="just">
              <a:buFont typeface="Arial" panose="020B0604020202020204" pitchFamily="34" charset="0"/>
              <a:buChar char="•"/>
            </a:pPr>
            <a:r>
              <a:rPr lang="en-US" sz="2000" dirty="0"/>
              <a:t>Actuators are natural complements to sensors.</a:t>
            </a:r>
          </a:p>
          <a:p>
            <a:pPr marL="342900" indent="-342900" algn="just">
              <a:buFont typeface="Arial" panose="020B0604020202020204" pitchFamily="34" charset="0"/>
              <a:buChar char="•"/>
            </a:pPr>
            <a:r>
              <a:rPr lang="en-US" sz="2000" dirty="0"/>
              <a:t>An actuator is a mechanical or electromechanical device that transforms energy into motion.</a:t>
            </a:r>
          </a:p>
          <a:p>
            <a:pPr marL="342900" indent="-342900" algn="just">
              <a:buFont typeface="Arial" panose="020B0604020202020204" pitchFamily="34" charset="0"/>
              <a:buChar char="•"/>
            </a:pPr>
            <a:r>
              <a:rPr lang="en-US" sz="2000" dirty="0"/>
              <a:t>In IoT, an actuators is responsible for the physical movement of an object.</a:t>
            </a:r>
          </a:p>
          <a:p>
            <a:pPr marL="342900" indent="-342900" algn="just">
              <a:buFont typeface="Arial" panose="020B0604020202020204" pitchFamily="34" charset="0"/>
              <a:buChar char="•"/>
            </a:pPr>
            <a:r>
              <a:rPr lang="en-US" sz="2000" dirty="0"/>
              <a:t>For example, motors and heaters are some of the commonly used  actuators.</a:t>
            </a:r>
          </a:p>
          <a:p>
            <a:pPr marL="342900" indent="-342900" algn="just">
              <a:buFont typeface="Arial" panose="020B0604020202020204" pitchFamily="34" charset="0"/>
              <a:buChar char="•"/>
            </a:pPr>
            <a:r>
              <a:rPr lang="en-US" sz="2000" b="0" i="0" dirty="0">
                <a:solidFill>
                  <a:srgbClr val="FFFFFF"/>
                </a:solidFill>
                <a:effectLst/>
                <a:latin typeface="Nunito" pitchFamily="2" charset="0"/>
              </a:rPr>
              <a:t>For example, motors and heaters are some of the commonly used actuators</a:t>
            </a:r>
            <a:endParaRPr lang="en-US" sz="2000" dirty="0"/>
          </a:p>
          <a:p>
            <a:pPr marL="342900" indent="-342900" algn="just">
              <a:buFont typeface="Arial" panose="020B0604020202020204" pitchFamily="34" charset="0"/>
              <a:buChar char="•"/>
            </a:pPr>
            <a:r>
              <a:rPr lang="en-US" sz="2000" b="0" i="0" dirty="0">
                <a:solidFill>
                  <a:srgbClr val="FFFFFF"/>
                </a:solidFill>
                <a:effectLst/>
                <a:latin typeface="Nunito" pitchFamily="2" charset="0"/>
              </a:rPr>
              <a:t>For example, motors and heaters are some of the commonly used actuators.</a:t>
            </a:r>
            <a:endParaRPr lang="en-US" sz="2000" dirty="0"/>
          </a:p>
          <a:p>
            <a:pPr marL="342900" indent="-342900" algn="just">
              <a:buFont typeface="Arial" panose="020B0604020202020204" pitchFamily="34" charset="0"/>
              <a:buChar char="•"/>
            </a:pPr>
            <a:r>
              <a:rPr lang="en-US" sz="2000" b="0" i="0" dirty="0">
                <a:solidFill>
                  <a:srgbClr val="FFFFFF"/>
                </a:solidFill>
                <a:effectLst/>
                <a:latin typeface="Nunito" pitchFamily="2" charset="0"/>
              </a:rPr>
              <a:t>For example, heaters are some of the commonly used actuators.</a:t>
            </a: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3960910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0F640-C29E-1829-C752-8C7A67B12A6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4CB0C49-D1F8-9FD9-E1D1-D943524DB13D}"/>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3E40B34-E4C3-F6A0-21B6-A0F21034531F}"/>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ACTUATORS</a:t>
            </a:r>
            <a:endParaRPr lang="en-US" sz="2400" b="1" dirty="0"/>
          </a:p>
          <a:p>
            <a:pPr lvl="0"/>
            <a:endParaRPr lang="en-US" sz="2400" b="1" dirty="0"/>
          </a:p>
        </p:txBody>
      </p:sp>
      <p:sp>
        <p:nvSpPr>
          <p:cNvPr id="7" name="TextBox 6">
            <a:extLst>
              <a:ext uri="{FF2B5EF4-FFF2-40B4-BE49-F238E27FC236}">
                <a16:creationId xmlns:a16="http://schemas.microsoft.com/office/drawing/2014/main" id="{09C43E72-76D5-D177-67BD-9F30B74E7AA5}"/>
              </a:ext>
            </a:extLst>
          </p:cNvPr>
          <p:cNvSpPr txBox="1"/>
          <p:nvPr/>
        </p:nvSpPr>
        <p:spPr>
          <a:xfrm>
            <a:off x="971600" y="1700808"/>
            <a:ext cx="7416824" cy="2800767"/>
          </a:xfrm>
          <a:prstGeom prst="rect">
            <a:avLst/>
          </a:prstGeom>
          <a:noFill/>
        </p:spPr>
        <p:txBody>
          <a:bodyPr wrap="square" rtlCol="0">
            <a:spAutoFit/>
          </a:bodyPr>
          <a:lstStyle/>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52B185A1-68CE-690E-0DF1-4BC658DAA07F}"/>
              </a:ext>
            </a:extLst>
          </p:cNvPr>
          <p:cNvPicPr>
            <a:picLocks noChangeAspect="1"/>
          </p:cNvPicPr>
          <p:nvPr/>
        </p:nvPicPr>
        <p:blipFill>
          <a:blip r:embed="rId2"/>
          <a:stretch>
            <a:fillRect/>
          </a:stretch>
        </p:blipFill>
        <p:spPr>
          <a:xfrm>
            <a:off x="1403648" y="1844824"/>
            <a:ext cx="6336704" cy="3744416"/>
          </a:xfrm>
          <a:prstGeom prst="rect">
            <a:avLst/>
          </a:prstGeom>
        </p:spPr>
      </p:pic>
    </p:spTree>
    <p:extLst>
      <p:ext uri="{BB962C8B-B14F-4D97-AF65-F5344CB8AC3E}">
        <p14:creationId xmlns:p14="http://schemas.microsoft.com/office/powerpoint/2010/main" val="22539923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51431-1374-98E3-063F-6E297C4CB75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CEAB494-5E3A-0895-1174-5F6A01BBCFB7}"/>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0598CFE-1425-9E1F-20B8-5EF2D1E2FE1D}"/>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ACTUATORS</a:t>
            </a:r>
            <a:endParaRPr lang="en-US" sz="2400" b="1" dirty="0"/>
          </a:p>
          <a:p>
            <a:pPr lvl="0"/>
            <a:endParaRPr lang="en-US" sz="2400" b="1" dirty="0"/>
          </a:p>
        </p:txBody>
      </p:sp>
      <p:sp>
        <p:nvSpPr>
          <p:cNvPr id="7" name="TextBox 6">
            <a:extLst>
              <a:ext uri="{FF2B5EF4-FFF2-40B4-BE49-F238E27FC236}">
                <a16:creationId xmlns:a16="http://schemas.microsoft.com/office/drawing/2014/main" id="{DC662DFE-E8BA-1180-6BFA-2E9024749BA4}"/>
              </a:ext>
            </a:extLst>
          </p:cNvPr>
          <p:cNvSpPr txBox="1"/>
          <p:nvPr/>
        </p:nvSpPr>
        <p:spPr>
          <a:xfrm>
            <a:off x="971600" y="1700808"/>
            <a:ext cx="7416824" cy="4647426"/>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Sensors are designed to sense and measure practically any measurable variable in the physical world. </a:t>
            </a:r>
          </a:p>
          <a:p>
            <a:pPr marL="342900" indent="-342900" algn="just">
              <a:buFont typeface="Arial" panose="020B0604020202020204" pitchFamily="34" charset="0"/>
              <a:buChar char="•"/>
            </a:pPr>
            <a:r>
              <a:rPr lang="en-US" sz="2000" dirty="0"/>
              <a:t>They convert their measurements (typically analog) into electric signals or digital representations that can be consumed by an intelligent agent (a device or a human). </a:t>
            </a:r>
          </a:p>
          <a:p>
            <a:pPr marL="342900" indent="-342900" algn="just">
              <a:buFont typeface="Arial" panose="020B0604020202020204" pitchFamily="34" charset="0"/>
              <a:buChar char="•"/>
            </a:pPr>
            <a:r>
              <a:rPr lang="en-US" sz="2000" dirty="0"/>
              <a:t>Actuators, on the others hand, receive some type of control signal (commonly an electric signal or digital command) that triggers a physical effect, usually some type of motion, force, and so on</a:t>
            </a: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2950748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729DE-138A-C739-CE24-BDBD65677CE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EA42900-14BD-60E2-7C1C-1A6F22CA6C25}"/>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D72AC89F-3340-2D07-9921-4F41E0C24226}"/>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ACTUATORS</a:t>
            </a:r>
            <a:endParaRPr lang="en-US" sz="2400" b="1" dirty="0"/>
          </a:p>
          <a:p>
            <a:pPr lvl="0"/>
            <a:endParaRPr lang="en-US" sz="2400" b="1" dirty="0"/>
          </a:p>
        </p:txBody>
      </p:sp>
      <p:pic>
        <p:nvPicPr>
          <p:cNvPr id="1028" name="Picture 4" descr="Types of Actuators in IoT">
            <a:extLst>
              <a:ext uri="{FF2B5EF4-FFF2-40B4-BE49-F238E27FC236}">
                <a16:creationId xmlns:a16="http://schemas.microsoft.com/office/drawing/2014/main" id="{3AFB25A0-C805-D992-FBDA-E27F56015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09" y="1700808"/>
            <a:ext cx="7611607"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38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7102-F502-7D6F-2F7E-7D72DECD957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0FD3CF-E027-F066-D7D3-57D0A020555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14918FC2-0F61-690C-544A-BD99B74EF345}"/>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SMART OBJECTS</a:t>
            </a:r>
            <a:endParaRPr lang="en-US" sz="2400" b="1" dirty="0"/>
          </a:p>
          <a:p>
            <a:pPr lvl="0"/>
            <a:endParaRPr lang="en-US" sz="2400" b="1" dirty="0"/>
          </a:p>
        </p:txBody>
      </p:sp>
      <p:sp>
        <p:nvSpPr>
          <p:cNvPr id="7" name="TextBox 6">
            <a:extLst>
              <a:ext uri="{FF2B5EF4-FFF2-40B4-BE49-F238E27FC236}">
                <a16:creationId xmlns:a16="http://schemas.microsoft.com/office/drawing/2014/main" id="{5A840B03-F37F-D279-D63A-641AD7D9D740}"/>
              </a:ext>
            </a:extLst>
          </p:cNvPr>
          <p:cNvSpPr txBox="1"/>
          <p:nvPr/>
        </p:nvSpPr>
        <p:spPr>
          <a:xfrm>
            <a:off x="971600" y="1700808"/>
            <a:ext cx="7416824" cy="5570756"/>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“The Building Blocks of IoT”.</a:t>
            </a:r>
          </a:p>
          <a:p>
            <a:pPr marL="342900" indent="-342900">
              <a:buFont typeface="Arial" panose="020B0604020202020204" pitchFamily="34" charset="0"/>
              <a:buChar char="•"/>
            </a:pPr>
            <a:r>
              <a:rPr lang="en-US" sz="2000" dirty="0"/>
              <a:t>Smart objects are physical devices embedded with computing capabilities, sensors, actuators, and communication modules. They are designed to:</a:t>
            </a:r>
          </a:p>
          <a:p>
            <a:r>
              <a:rPr lang="en-US" sz="2000" b="1" dirty="0"/>
              <a:t>          1.Sense</a:t>
            </a:r>
            <a:r>
              <a:rPr lang="en-US" sz="2000" dirty="0"/>
              <a:t> their environment (e.g., temperature, motion, light).</a:t>
            </a:r>
          </a:p>
          <a:p>
            <a:r>
              <a:rPr lang="en-US" sz="2000" b="1" dirty="0"/>
              <a:t>          2.Process</a:t>
            </a:r>
            <a:r>
              <a:rPr lang="en-US" sz="2000" dirty="0"/>
              <a:t> data using embedded intelligence.</a:t>
            </a:r>
          </a:p>
          <a:p>
            <a:r>
              <a:rPr lang="en-US" sz="2000" b="1" dirty="0"/>
              <a:t>          3.Actuate</a:t>
            </a:r>
            <a:r>
              <a:rPr lang="en-US" sz="2000" dirty="0"/>
              <a:t> changes in their environment based on conditions (e.g., turning on lights).</a:t>
            </a:r>
          </a:p>
          <a:p>
            <a:r>
              <a:rPr lang="en-US" sz="2000" b="1" dirty="0"/>
              <a:t>          4.Communicate</a:t>
            </a:r>
            <a:r>
              <a:rPr lang="en-US" sz="2000" dirty="0"/>
              <a:t> with other devices or systems.</a:t>
            </a:r>
          </a:p>
          <a:p>
            <a:pPr algn="just"/>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40853181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87DC4-00EE-30FA-7385-0AB5EC90543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A0440E8-E14A-9176-8E61-D63B2870A428}"/>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3E60DE57-F80E-2EB7-9FB9-9B836F101FF3}"/>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SMART OBJECTS</a:t>
            </a:r>
            <a:endParaRPr lang="en-US" sz="2400" b="1" dirty="0"/>
          </a:p>
          <a:p>
            <a:pPr lvl="0"/>
            <a:endParaRPr lang="en-US" sz="2400" b="1" dirty="0"/>
          </a:p>
        </p:txBody>
      </p:sp>
      <p:sp>
        <p:nvSpPr>
          <p:cNvPr id="7" name="TextBox 6">
            <a:extLst>
              <a:ext uri="{FF2B5EF4-FFF2-40B4-BE49-F238E27FC236}">
                <a16:creationId xmlns:a16="http://schemas.microsoft.com/office/drawing/2014/main" id="{AE9887BB-381A-742A-718E-F12BE13A8C14}"/>
              </a:ext>
            </a:extLst>
          </p:cNvPr>
          <p:cNvSpPr txBox="1"/>
          <p:nvPr/>
        </p:nvSpPr>
        <p:spPr>
          <a:xfrm>
            <a:off x="971600" y="1700808"/>
            <a:ext cx="7416824" cy="2800767"/>
          </a:xfrm>
          <a:prstGeom prst="rect">
            <a:avLst/>
          </a:prstGeom>
          <a:noFill/>
        </p:spPr>
        <p:txBody>
          <a:bodyPr wrap="square" rtlCol="0">
            <a:spAutoFit/>
          </a:bodyPr>
          <a:lstStyle/>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672475AB-66C5-76DF-FDCE-C8D315A1E849}"/>
              </a:ext>
            </a:extLst>
          </p:cNvPr>
          <p:cNvPicPr>
            <a:picLocks noChangeAspect="1"/>
          </p:cNvPicPr>
          <p:nvPr/>
        </p:nvPicPr>
        <p:blipFill>
          <a:blip r:embed="rId2"/>
          <a:stretch>
            <a:fillRect/>
          </a:stretch>
        </p:blipFill>
        <p:spPr>
          <a:xfrm>
            <a:off x="827584" y="2246216"/>
            <a:ext cx="7056784" cy="3559047"/>
          </a:xfrm>
          <a:prstGeom prst="rect">
            <a:avLst/>
          </a:prstGeom>
        </p:spPr>
      </p:pic>
    </p:spTree>
    <p:extLst>
      <p:ext uri="{BB962C8B-B14F-4D97-AF65-F5344CB8AC3E}">
        <p14:creationId xmlns:p14="http://schemas.microsoft.com/office/powerpoint/2010/main" val="21589666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98165-43CA-1596-175A-3263C3DD6FC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E52DB31-3D9E-5AAB-CD7C-AB0BA21754E6}"/>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F401AC43-BB5E-101A-968F-E184378BF2AC}"/>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r>
              <a:rPr lang="en-US" sz="2400" b="1" dirty="0">
                <a:latin typeface="Cambria" panose="02040503050406030204" pitchFamily="18" charset="0"/>
                <a:ea typeface="Cambria" panose="02040503050406030204" pitchFamily="18" charset="0"/>
                <a:cs typeface="Times New Roman" pitchFamily="18" charset="0"/>
              </a:rPr>
              <a:t>SMART OBJECTS</a:t>
            </a:r>
            <a:endParaRPr lang="en-US" sz="2400" b="1" dirty="0"/>
          </a:p>
          <a:p>
            <a:pPr lvl="0"/>
            <a:endParaRPr lang="en-US" sz="2400" b="1" dirty="0"/>
          </a:p>
        </p:txBody>
      </p:sp>
      <p:sp>
        <p:nvSpPr>
          <p:cNvPr id="7" name="TextBox 6">
            <a:extLst>
              <a:ext uri="{FF2B5EF4-FFF2-40B4-BE49-F238E27FC236}">
                <a16:creationId xmlns:a16="http://schemas.microsoft.com/office/drawing/2014/main" id="{17E5E4E6-1A61-4185-FC20-4A9A01556161}"/>
              </a:ext>
            </a:extLst>
          </p:cNvPr>
          <p:cNvSpPr txBox="1"/>
          <p:nvPr/>
        </p:nvSpPr>
        <p:spPr>
          <a:xfrm>
            <a:off x="971600" y="1700808"/>
            <a:ext cx="7416824" cy="5878532"/>
          </a:xfrm>
          <a:prstGeom prst="rect">
            <a:avLst/>
          </a:prstGeom>
          <a:noFill/>
        </p:spPr>
        <p:txBody>
          <a:bodyPr wrap="square" rtlCol="0">
            <a:spAutoFit/>
          </a:bodyPr>
          <a:lstStyle/>
          <a:p>
            <a:pPr algn="just"/>
            <a:r>
              <a:rPr lang="en-IN" sz="2000" b="1" u="sng" dirty="0">
                <a:solidFill>
                  <a:srgbClr val="273239"/>
                </a:solidFill>
                <a:latin typeface="+mj-lt"/>
              </a:rPr>
              <a:t>Characteristics of smart objects</a:t>
            </a:r>
            <a:r>
              <a:rPr lang="en-US" sz="2000" b="1" u="sng" dirty="0">
                <a:solidFill>
                  <a:srgbClr val="273239"/>
                </a:solidFill>
                <a:latin typeface="+mj-lt"/>
              </a:rPr>
              <a:t>:</a:t>
            </a:r>
          </a:p>
          <a:p>
            <a:pPr marL="342900" indent="-342900" algn="just">
              <a:buFont typeface="Arial" panose="020B0604020202020204" pitchFamily="34" charset="0"/>
              <a:buChar char="•"/>
            </a:pPr>
            <a:r>
              <a:rPr lang="en-US" sz="2000" dirty="0"/>
              <a:t>Processing unit.</a:t>
            </a:r>
          </a:p>
          <a:p>
            <a:pPr marL="342900" indent="-342900" algn="just">
              <a:buFont typeface="Arial" panose="020B0604020202020204" pitchFamily="34" charset="0"/>
              <a:buChar char="•"/>
            </a:pPr>
            <a:r>
              <a:rPr lang="en-US" sz="2000" dirty="0"/>
              <a:t>Sensor(s) or actuator(s)</a:t>
            </a:r>
          </a:p>
          <a:p>
            <a:pPr marL="342900" indent="-342900" algn="just">
              <a:buFont typeface="Arial" panose="020B0604020202020204" pitchFamily="34" charset="0"/>
              <a:buChar char="•"/>
            </a:pPr>
            <a:r>
              <a:rPr lang="en-US" sz="2000" dirty="0"/>
              <a:t>Communication device</a:t>
            </a:r>
          </a:p>
          <a:p>
            <a:pPr marL="342900" indent="-342900" algn="just">
              <a:buFont typeface="Arial" panose="020B0604020202020204" pitchFamily="34" charset="0"/>
              <a:buChar char="•"/>
            </a:pPr>
            <a:r>
              <a:rPr lang="en-US" sz="2000" dirty="0"/>
              <a:t>Power source</a:t>
            </a:r>
          </a:p>
          <a:p>
            <a:pPr algn="just"/>
            <a:r>
              <a:rPr lang="en-IN" sz="2000" b="1" u="sng" dirty="0">
                <a:solidFill>
                  <a:srgbClr val="273239"/>
                </a:solidFill>
                <a:latin typeface="+mj-lt"/>
              </a:rPr>
              <a:t>trends in smart objects:</a:t>
            </a:r>
            <a:endParaRPr lang="en-US" sz="2000" dirty="0"/>
          </a:p>
          <a:p>
            <a:pPr marL="342900" indent="-342900" algn="just">
              <a:buFont typeface="Arial" panose="020B0604020202020204" pitchFamily="34" charset="0"/>
              <a:buChar char="•"/>
            </a:pPr>
            <a:r>
              <a:rPr lang="en-US" sz="2000" dirty="0"/>
              <a:t>Size is decreasing</a:t>
            </a:r>
          </a:p>
          <a:p>
            <a:pPr marL="342900" indent="-342900" algn="just">
              <a:buFont typeface="Arial" panose="020B0604020202020204" pitchFamily="34" charset="0"/>
              <a:buChar char="•"/>
            </a:pPr>
            <a:r>
              <a:rPr lang="en-US" sz="2000" dirty="0"/>
              <a:t>Power consumption is decreasing</a:t>
            </a:r>
          </a:p>
          <a:p>
            <a:pPr marL="342900" indent="-342900" algn="just">
              <a:buFont typeface="Arial" panose="020B0604020202020204" pitchFamily="34" charset="0"/>
              <a:buChar char="•"/>
            </a:pPr>
            <a:r>
              <a:rPr lang="en-US" sz="2000" dirty="0"/>
              <a:t>Processing power is increasing </a:t>
            </a:r>
          </a:p>
          <a:p>
            <a:pPr marL="342900" indent="-342900" algn="just">
              <a:buFont typeface="Arial" panose="020B0604020202020204" pitchFamily="34" charset="0"/>
              <a:buChar char="•"/>
            </a:pPr>
            <a:r>
              <a:rPr lang="en-US" sz="2000" dirty="0"/>
              <a:t>Communication capabilities are improving</a:t>
            </a:r>
          </a:p>
          <a:p>
            <a:pPr marL="342900" indent="-342900" algn="just">
              <a:buFont typeface="Arial" panose="020B0604020202020204" pitchFamily="34" charset="0"/>
              <a:buChar char="•"/>
            </a:pPr>
            <a:r>
              <a:rPr lang="en-US" sz="2000" dirty="0"/>
              <a:t>Communication is being increasingly standardized.</a:t>
            </a:r>
            <a:endParaRPr lang="en-IN" sz="2000" dirty="0"/>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34268674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415F8-B93F-F737-6183-00B7A41C6E5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CC1E575-5574-3F7B-57A2-C3F9C7426AED}"/>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943FF5B9-CDE4-CADD-3B5E-6E4594004D68}"/>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9509F5FA-8ECE-808D-87FC-2C5164A1614E}"/>
              </a:ext>
            </a:extLst>
          </p:cNvPr>
          <p:cNvSpPr txBox="1"/>
          <p:nvPr/>
        </p:nvSpPr>
        <p:spPr>
          <a:xfrm>
            <a:off x="971600" y="1700808"/>
            <a:ext cx="7416824" cy="5878532"/>
          </a:xfrm>
          <a:prstGeom prst="rect">
            <a:avLst/>
          </a:prstGeom>
          <a:noFill/>
        </p:spPr>
        <p:txBody>
          <a:bodyPr wrap="square" rtlCol="0">
            <a:spAutoFit/>
          </a:bodyPr>
          <a:lstStyle/>
          <a:p>
            <a:pPr algn="just"/>
            <a:r>
              <a:rPr lang="en-IN" sz="2000" b="1" u="sng" dirty="0">
                <a:solidFill>
                  <a:srgbClr val="273239"/>
                </a:solidFill>
                <a:latin typeface="+mj-lt"/>
              </a:rPr>
              <a:t>ARM Processors</a:t>
            </a:r>
            <a:r>
              <a:rPr lang="en-US" sz="2000" b="1" u="sng" dirty="0">
                <a:solidFill>
                  <a:srgbClr val="273239"/>
                </a:solidFill>
                <a:latin typeface="+mj-lt"/>
              </a:rPr>
              <a:t>:</a:t>
            </a:r>
          </a:p>
          <a:p>
            <a:pPr marL="342900" indent="-342900" algn="just">
              <a:buFont typeface="Arial" panose="020B0604020202020204" pitchFamily="34" charset="0"/>
              <a:buChar char="•"/>
            </a:pPr>
            <a:r>
              <a:rPr lang="en-US" sz="2000" dirty="0"/>
              <a:t>In technical terms, “ARM” stands for “Advanced RISC Machine.” It is a type of RISC (“Reduced Instruction Set Computer”) architecture that is becoming increasingly relevant in the modern world. </a:t>
            </a:r>
          </a:p>
          <a:p>
            <a:pPr marL="342900" indent="-342900" algn="just">
              <a:buFont typeface="Arial" panose="020B0604020202020204" pitchFamily="34" charset="0"/>
              <a:buChar char="•"/>
            </a:pPr>
            <a:r>
              <a:rPr lang="en-US" sz="2000" dirty="0"/>
              <a:t>The ARM Cortex processor series is a family of central processing units (CPUs) designed by ARM Holdings (now part of Arm Limited) that are widely used in embedded systems, IoT devices, mobile phones, and high-performance computing. </a:t>
            </a:r>
          </a:p>
          <a:p>
            <a:pPr marL="342900" indent="-342900" algn="just">
              <a:buFont typeface="Arial" panose="020B0604020202020204" pitchFamily="34" charset="0"/>
              <a:buChar char="•"/>
            </a:pPr>
            <a:r>
              <a:rPr lang="en-US" sz="2000" dirty="0"/>
              <a:t>These processors are known for their energy efficiency, high performance, and flexibility in design, making them a standard choice for modern embedded applications.</a:t>
            </a:r>
            <a:endParaRPr lang="en-US" sz="2000" b="1" u="sng" dirty="0">
              <a:solidFill>
                <a:srgbClr val="273239"/>
              </a:solidFill>
              <a:latin typeface="+mj-lt"/>
            </a:endParaRP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31605371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5073-DBC0-10D6-DD4D-398C8637D98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D13DAA1-2414-0C39-18A3-70D4DF273F6C}"/>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41795EB4-CEF6-9FDF-DBD3-AFE1D048D4F5}"/>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D9F70E8F-4C10-F51B-3C1A-0AA9A6156992}"/>
              </a:ext>
            </a:extLst>
          </p:cNvPr>
          <p:cNvSpPr txBox="1"/>
          <p:nvPr/>
        </p:nvSpPr>
        <p:spPr>
          <a:xfrm>
            <a:off x="971600" y="1700808"/>
            <a:ext cx="7416824" cy="2185214"/>
          </a:xfrm>
          <a:prstGeom prst="rect">
            <a:avLst/>
          </a:prstGeom>
          <a:noFill/>
        </p:spPr>
        <p:txBody>
          <a:bodyPr wrap="square" rtlCol="0">
            <a:spAutoFit/>
          </a:bodyPr>
          <a:lstStyle/>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pic>
        <p:nvPicPr>
          <p:cNvPr id="3" name="Picture 4" descr="https://tse2.mm.bing.net/th?id=OIP.4KZLi56qE_X3rHtEN12JfwHaDf&amp;pid=Api&amp;P=0">
            <a:extLst>
              <a:ext uri="{FF2B5EF4-FFF2-40B4-BE49-F238E27FC236}">
                <a16:creationId xmlns:a16="http://schemas.microsoft.com/office/drawing/2014/main" id="{FABAF57D-9AC8-55B2-2CD9-50C2587347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8162" y="1844824"/>
            <a:ext cx="5496086"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611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24319-7641-9A91-B890-AD5DC1A530C8}"/>
            </a:ext>
          </a:extLst>
        </p:cNvPr>
        <p:cNvGrpSpPr/>
        <p:nvPr/>
      </p:nvGrpSpPr>
      <p:grpSpPr>
        <a:xfrm>
          <a:off x="0" y="0"/>
          <a:ext cx="0" cy="0"/>
          <a:chOff x="0" y="0"/>
          <a:chExt cx="0" cy="0"/>
        </a:xfrm>
      </p:grpSpPr>
      <p:sp>
        <p:nvSpPr>
          <p:cNvPr id="3" name="TextBox 10">
            <a:extLst>
              <a:ext uri="{FF2B5EF4-FFF2-40B4-BE49-F238E27FC236}">
                <a16:creationId xmlns:a16="http://schemas.microsoft.com/office/drawing/2014/main" id="{6A6B28C4-1472-DA0A-B433-61FA4AFAB51C}"/>
              </a:ext>
            </a:extLst>
          </p:cNvPr>
          <p:cNvSpPr txBox="1"/>
          <p:nvPr/>
        </p:nvSpPr>
        <p:spPr>
          <a:xfrm>
            <a:off x="6480905" y="5347960"/>
            <a:ext cx="2376264" cy="1246495"/>
          </a:xfrm>
          <a:prstGeom prst="rect">
            <a:avLst/>
          </a:prstGeom>
          <a:noFill/>
          <a:ln w="9525">
            <a:noFill/>
          </a:ln>
        </p:spPr>
        <p:txBody>
          <a:bodyPr wrap="square" anchor="t" anchorCtr="0">
            <a:spAutoFit/>
          </a:bodyPr>
          <a:lstStyle/>
          <a:p>
            <a:pPr fontAlgn="base">
              <a:spcBef>
                <a:spcPct val="0"/>
              </a:spcBef>
              <a:spcAft>
                <a:spcPct val="0"/>
              </a:spcAft>
            </a:pPr>
            <a:r>
              <a:rPr lang="en-US" altLang="zh-CN" sz="1100" u="sng" dirty="0">
                <a:solidFill>
                  <a:prstClr val="black"/>
                </a:solidFill>
                <a:latin typeface="Cambria" panose="02040503050406030204" pitchFamily="18" charset="0"/>
                <a:ea typeface="宋体" panose="02010600030101010101" pitchFamily="2" charset="-122"/>
                <a:cs typeface="Cambria" panose="02040503050406030204" pitchFamily="18" charset="0"/>
              </a:rPr>
              <a:t>Lecture Details:</a:t>
            </a:r>
          </a:p>
          <a:p>
            <a:pPr fontAlgn="base">
              <a:spcBef>
                <a:spcPct val="0"/>
              </a:spcBef>
              <a:spcAft>
                <a:spcPct val="0"/>
              </a:spcAft>
            </a:pPr>
            <a:r>
              <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rPr>
              <a:t>Fundamentals Of  IOT</a:t>
            </a:r>
          </a:p>
          <a:p>
            <a:r>
              <a:rPr lang="en-US" sz="1600" dirty="0">
                <a:latin typeface="Cambria" pitchFamily="18" charset="0"/>
                <a:ea typeface="Cambria" pitchFamily="18" charset="0"/>
              </a:rPr>
              <a:t>Branch: CSM</a:t>
            </a:r>
          </a:p>
          <a:p>
            <a:r>
              <a:rPr lang="en-US" sz="1600" dirty="0">
                <a:latin typeface="Cambria" pitchFamily="18" charset="0"/>
                <a:ea typeface="Cambria" pitchFamily="18" charset="0"/>
              </a:rPr>
              <a:t>Semester: III-II</a:t>
            </a:r>
            <a:endParaRPr lang="en-IN" sz="1600" dirty="0">
              <a:latin typeface="Cambria" pitchFamily="18" charset="0"/>
              <a:ea typeface="Cambria" pitchFamily="18" charset="0"/>
            </a:endParaRPr>
          </a:p>
          <a:p>
            <a:pPr fontAlgn="base">
              <a:spcBef>
                <a:spcPct val="0"/>
              </a:spcBef>
              <a:spcAft>
                <a:spcPct val="0"/>
              </a:spcAft>
            </a:pPr>
            <a:endParaRPr lang="en-US" altLang="zh-CN" sz="1600" b="1" dirty="0">
              <a:solidFill>
                <a:srgbClr val="376092"/>
              </a:solidFill>
              <a:latin typeface="Cambria" panose="02040503050406030204" pitchFamily="18" charset="0"/>
              <a:ea typeface="宋体" panose="02010600030101010101" pitchFamily="2" charset="-122"/>
              <a:cs typeface="Cambria" panose="02040503050406030204" pitchFamily="18" charset="0"/>
            </a:endParaRPr>
          </a:p>
        </p:txBody>
      </p:sp>
      <p:sp>
        <p:nvSpPr>
          <p:cNvPr id="5" name="TextBox 4">
            <a:extLst>
              <a:ext uri="{FF2B5EF4-FFF2-40B4-BE49-F238E27FC236}">
                <a16:creationId xmlns:a16="http://schemas.microsoft.com/office/drawing/2014/main" id="{E0ED09EF-DB5D-BCEF-0C1C-7B9229D6C513}"/>
              </a:ext>
            </a:extLst>
          </p:cNvPr>
          <p:cNvSpPr txBox="1"/>
          <p:nvPr/>
        </p:nvSpPr>
        <p:spPr>
          <a:xfrm>
            <a:off x="467544" y="551577"/>
            <a:ext cx="6984776" cy="4893647"/>
          </a:xfrm>
          <a:prstGeom prst="rect">
            <a:avLst/>
          </a:prstGeom>
          <a:noFill/>
        </p:spPr>
        <p:txBody>
          <a:bodyPr wrap="square">
            <a:spAutoFit/>
          </a:bodyPr>
          <a:lstStyle/>
          <a:p>
            <a:pPr algn="just"/>
            <a:r>
              <a:rPr lang="en-US" sz="2400" dirty="0">
                <a:latin typeface="Cambria" panose="02040503050406030204" pitchFamily="18" charset="0"/>
                <a:ea typeface="Cambria" panose="02040503050406030204" pitchFamily="18" charset="0"/>
              </a:rPr>
              <a:t>The term Internet of Things is 16 years old. But the actual idea of connected devices had been around longer, at least since the 70s. Back then, the idea was often called </a:t>
            </a:r>
            <a:r>
              <a:rPr lang="en-US" sz="2400" dirty="0">
                <a:solidFill>
                  <a:srgbClr val="FF0000"/>
                </a:solidFill>
                <a:latin typeface="Cambria" panose="02040503050406030204" pitchFamily="18" charset="0"/>
                <a:ea typeface="Cambria" panose="02040503050406030204" pitchFamily="18" charset="0"/>
              </a:rPr>
              <a:t>“embedded internet</a:t>
            </a:r>
            <a:r>
              <a:rPr lang="en-US" sz="2400" dirty="0">
                <a:latin typeface="Cambria" panose="02040503050406030204" pitchFamily="18" charset="0"/>
                <a:ea typeface="Cambria" panose="02040503050406030204" pitchFamily="18" charset="0"/>
              </a:rPr>
              <a:t>” or “pervasive computing”. But the actual term “Internet of Things” was coined by </a:t>
            </a:r>
            <a:r>
              <a:rPr lang="en-US" sz="2400" dirty="0">
                <a:latin typeface="Cambria" panose="02040503050406030204" pitchFamily="18" charset="0"/>
                <a:ea typeface="Cambria" panose="02040503050406030204" pitchFamily="18" charset="0"/>
                <a:hlinkClick r:id="rId2"/>
              </a:rPr>
              <a:t>Kevin Ashton</a:t>
            </a:r>
            <a:r>
              <a:rPr lang="en-US" sz="2400" dirty="0">
                <a:latin typeface="Cambria" panose="02040503050406030204" pitchFamily="18" charset="0"/>
                <a:ea typeface="Cambria" panose="02040503050406030204" pitchFamily="18" charset="0"/>
              </a:rPr>
              <a:t> in 1999 during his work at Procter &amp; Gamble. Ashton who was working in supply chain optimization, wanted to attract senior management’s attention to a new exciting technology called RFID. Because the internet was the hottest new trend in 1999 and because it somehow made sense, he called his presentation “Internet of Things”.</a:t>
            </a:r>
          </a:p>
        </p:txBody>
      </p:sp>
      <p:pic>
        <p:nvPicPr>
          <p:cNvPr id="7" name="Picture 2">
            <a:extLst>
              <a:ext uri="{FF2B5EF4-FFF2-40B4-BE49-F238E27FC236}">
                <a16:creationId xmlns:a16="http://schemas.microsoft.com/office/drawing/2014/main" id="{AC8961E1-C713-6923-42CF-F6BB25B0B58B}"/>
              </a:ext>
            </a:extLst>
          </p:cNvPr>
          <p:cNvPicPr>
            <a:picLocks noChangeAspect="1" noChangeArrowheads="1"/>
          </p:cNvPicPr>
          <p:nvPr/>
        </p:nvPicPr>
        <p:blipFill>
          <a:blip r:embed="rId3" cstate="print"/>
          <a:srcRect/>
          <a:stretch>
            <a:fillRect/>
          </a:stretch>
        </p:blipFill>
        <p:spPr bwMode="auto">
          <a:xfrm>
            <a:off x="7380312" y="1700808"/>
            <a:ext cx="1404849" cy="1847482"/>
          </a:xfrm>
          <a:prstGeom prst="rect">
            <a:avLst/>
          </a:prstGeom>
          <a:noFill/>
          <a:ln w="9525">
            <a:noFill/>
            <a:miter lim="800000"/>
            <a:headEnd/>
            <a:tailEnd/>
          </a:ln>
          <a:effectLst/>
        </p:spPr>
      </p:pic>
      <p:sp>
        <p:nvSpPr>
          <p:cNvPr id="9" name="Rectangle 8">
            <a:extLst>
              <a:ext uri="{FF2B5EF4-FFF2-40B4-BE49-F238E27FC236}">
                <a16:creationId xmlns:a16="http://schemas.microsoft.com/office/drawing/2014/main" id="{9DB8FB85-A4A7-4C7F-7A02-E4F8FECC9399}"/>
              </a:ext>
            </a:extLst>
          </p:cNvPr>
          <p:cNvSpPr/>
          <p:nvPr/>
        </p:nvSpPr>
        <p:spPr>
          <a:xfrm>
            <a:off x="495264" y="5347960"/>
            <a:ext cx="5516895"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History of IoT</a:t>
            </a:r>
          </a:p>
        </p:txBody>
      </p:sp>
    </p:spTree>
    <p:extLst>
      <p:ext uri="{BB962C8B-B14F-4D97-AF65-F5344CB8AC3E}">
        <p14:creationId xmlns:p14="http://schemas.microsoft.com/office/powerpoint/2010/main" val="183270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F8380-573A-E567-6C57-B7DCA1175FE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EF558D9-E11F-0A52-727A-54EBE3BB2A88}"/>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B056A2FB-C565-1B35-C3E1-7E186C719C5C}"/>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0E2E12EF-EF9A-5BAD-D1B7-C6C4A18200E9}"/>
              </a:ext>
            </a:extLst>
          </p:cNvPr>
          <p:cNvSpPr txBox="1"/>
          <p:nvPr/>
        </p:nvSpPr>
        <p:spPr>
          <a:xfrm>
            <a:off x="971600" y="1700808"/>
            <a:ext cx="7416824" cy="2185214"/>
          </a:xfrm>
          <a:prstGeom prst="rect">
            <a:avLst/>
          </a:prstGeom>
          <a:noFill/>
        </p:spPr>
        <p:txBody>
          <a:bodyPr wrap="square" rtlCol="0">
            <a:spAutoFit/>
          </a:bodyPr>
          <a:lstStyle/>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pic>
        <p:nvPicPr>
          <p:cNvPr id="4" name="Picture 6" descr="https://tse3.mm.bing.net/th?id=OIP.oZ5PKXedvxY5BTPq9mVelgHaGa&amp;pid=Api&amp;P=0">
            <a:extLst>
              <a:ext uri="{FF2B5EF4-FFF2-40B4-BE49-F238E27FC236}">
                <a16:creationId xmlns:a16="http://schemas.microsoft.com/office/drawing/2014/main" id="{370CDDE0-3D15-2D8A-47E2-F9896FD9A5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5" y="1771650"/>
            <a:ext cx="6388652" cy="438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411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A1831-F6CA-8294-F45F-128FA484042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4AE440E-1D4C-A21D-CDCE-9F0B12B7FCE8}"/>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10D1BB0-7ECC-AD78-50B8-5CA880B92203}"/>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C10EA677-D1F9-1C89-F8B4-4A4A036923E9}"/>
              </a:ext>
            </a:extLst>
          </p:cNvPr>
          <p:cNvSpPr txBox="1"/>
          <p:nvPr/>
        </p:nvSpPr>
        <p:spPr>
          <a:xfrm>
            <a:off x="971600" y="1700808"/>
            <a:ext cx="7416824" cy="6801862"/>
          </a:xfrm>
          <a:prstGeom prst="rect">
            <a:avLst/>
          </a:prstGeom>
          <a:noFill/>
        </p:spPr>
        <p:txBody>
          <a:bodyPr wrap="square" rtlCol="0">
            <a:spAutoFit/>
          </a:bodyPr>
          <a:lstStyle/>
          <a:p>
            <a:r>
              <a:rPr lang="en-US" sz="2000" b="1" u="sng" dirty="0"/>
              <a:t>Families of ARM Cortex Processors</a:t>
            </a:r>
          </a:p>
          <a:p>
            <a:pPr>
              <a:buFont typeface="+mj-lt"/>
              <a:buAutoNum type="arabicPeriod"/>
            </a:pPr>
            <a:r>
              <a:rPr lang="en-US" sz="2000" b="1" dirty="0"/>
              <a:t>Cortex-M</a:t>
            </a:r>
            <a:r>
              <a:rPr lang="en-US" sz="2000" dirty="0"/>
              <a:t>:</a:t>
            </a:r>
          </a:p>
          <a:p>
            <a:pPr marL="742950" lvl="1" indent="-285750">
              <a:buFont typeface="+mj-lt"/>
              <a:buAutoNum type="arabicPeriod"/>
            </a:pPr>
            <a:r>
              <a:rPr lang="en-US" sz="2000" dirty="0"/>
              <a:t>Optimized for low-power and low-cost embedded applications.</a:t>
            </a:r>
          </a:p>
          <a:p>
            <a:pPr marL="742950" lvl="1" indent="-285750">
              <a:buFont typeface="+mj-lt"/>
              <a:buAutoNum type="arabicPeriod"/>
            </a:pPr>
            <a:r>
              <a:rPr lang="en-US" sz="2000" dirty="0"/>
              <a:t>Commonly used in IoT, wearables, and consumer electronics.</a:t>
            </a:r>
          </a:p>
          <a:p>
            <a:pPr marL="742950" lvl="1" indent="-285750">
              <a:buFont typeface="+mj-lt"/>
              <a:buAutoNum type="arabicPeriod"/>
            </a:pPr>
            <a:r>
              <a:rPr lang="en-US" sz="2000" dirty="0"/>
              <a:t>Examples: Cortex-M0, M3, M4, M7.</a:t>
            </a:r>
          </a:p>
          <a:p>
            <a:pPr>
              <a:buFont typeface="+mj-lt"/>
              <a:buAutoNum type="arabicPeriod"/>
            </a:pPr>
            <a:r>
              <a:rPr lang="en-US" sz="2000" b="1" dirty="0"/>
              <a:t>Cortex-A</a:t>
            </a:r>
            <a:r>
              <a:rPr lang="en-US" sz="2000" dirty="0"/>
              <a:t>:</a:t>
            </a:r>
          </a:p>
          <a:p>
            <a:pPr marL="742950" lvl="1" indent="-285750">
              <a:buFont typeface="+mj-lt"/>
              <a:buAutoNum type="arabicPeriod"/>
            </a:pPr>
            <a:r>
              <a:rPr lang="en-US" sz="2000" dirty="0"/>
              <a:t>High-performance application processors.</a:t>
            </a:r>
          </a:p>
          <a:p>
            <a:pPr marL="742950" lvl="1" indent="-285750">
              <a:buFont typeface="+mj-lt"/>
              <a:buAutoNum type="arabicPeriod"/>
            </a:pPr>
            <a:r>
              <a:rPr lang="en-US" sz="2000" dirty="0"/>
              <a:t>Found in mobile devices, tablets, and servers.</a:t>
            </a:r>
          </a:p>
          <a:p>
            <a:pPr marL="742950" lvl="1" indent="-285750">
              <a:buFont typeface="+mj-lt"/>
              <a:buAutoNum type="arabicPeriod"/>
            </a:pPr>
            <a:r>
              <a:rPr lang="en-US" sz="2000" dirty="0"/>
              <a:t>Examples: Cortex-A53, A76, A78.</a:t>
            </a:r>
          </a:p>
          <a:p>
            <a:pPr>
              <a:buFont typeface="+mj-lt"/>
              <a:buAutoNum type="arabicPeriod"/>
            </a:pPr>
            <a:r>
              <a:rPr lang="en-US" sz="2000" b="1" dirty="0"/>
              <a:t>Cortex-R</a:t>
            </a:r>
            <a:r>
              <a:rPr lang="en-US" sz="2000" dirty="0"/>
              <a:t>:</a:t>
            </a:r>
          </a:p>
          <a:p>
            <a:pPr marL="742950" lvl="1" indent="-285750">
              <a:buFont typeface="+mj-lt"/>
              <a:buAutoNum type="arabicPeriod"/>
            </a:pPr>
            <a:r>
              <a:rPr lang="en-US" sz="2000" dirty="0"/>
              <a:t>Real-time processors for high reliability and deterministic performance.</a:t>
            </a:r>
          </a:p>
          <a:p>
            <a:pPr marL="742950" lvl="1" indent="-285750">
              <a:buFont typeface="+mj-lt"/>
              <a:buAutoNum type="arabicPeriod"/>
            </a:pPr>
            <a:r>
              <a:rPr lang="en-US" sz="2000" dirty="0"/>
              <a:t>Used in automotive systems (e.g., ABS, airbags) and robotics.</a:t>
            </a:r>
          </a:p>
          <a:p>
            <a:pPr marL="742950" lvl="1" indent="-285750">
              <a:buFont typeface="+mj-lt"/>
              <a:buAutoNum type="arabicPeriod"/>
            </a:pPr>
            <a:r>
              <a:rPr lang="en-US" sz="2000" dirty="0"/>
              <a:t>Examples: Cortex-R5, R8.</a:t>
            </a:r>
          </a:p>
          <a:p>
            <a:pPr marL="342900" indent="-342900" algn="just">
              <a:buFont typeface="Arial" panose="020B0604020202020204" pitchFamily="34" charset="0"/>
              <a:buChar char="•"/>
            </a:pPr>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2066180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198C6-3622-DDE0-72E0-3ABFEEC4ECB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A44CE18-F702-365F-102B-D07D5DD6FF1D}"/>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ACA0B98B-CFE5-F944-CFB1-8585240C2847}"/>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A7B070B9-91C1-ECB7-04A2-F9D6DB0458AB}"/>
              </a:ext>
            </a:extLst>
          </p:cNvPr>
          <p:cNvSpPr txBox="1"/>
          <p:nvPr/>
        </p:nvSpPr>
        <p:spPr>
          <a:xfrm>
            <a:off x="971600" y="1700808"/>
            <a:ext cx="7416824" cy="6186309"/>
          </a:xfrm>
          <a:prstGeom prst="rect">
            <a:avLst/>
          </a:prstGeom>
          <a:noFill/>
        </p:spPr>
        <p:txBody>
          <a:bodyPr wrap="square" rtlCol="0">
            <a:spAutoFit/>
          </a:bodyPr>
          <a:lstStyle/>
          <a:p>
            <a:r>
              <a:rPr lang="en-US" sz="2000" b="1" u="sng" dirty="0"/>
              <a:t>Key Features of ARM Cortex Processors:</a:t>
            </a:r>
          </a:p>
          <a:p>
            <a:pPr>
              <a:buFont typeface="+mj-lt"/>
              <a:buAutoNum type="arabicPeriod"/>
            </a:pPr>
            <a:r>
              <a:rPr lang="en-US" sz="2000" b="1" dirty="0"/>
              <a:t>Energy Efficiency</a:t>
            </a:r>
            <a:r>
              <a:rPr lang="en-US" sz="2000" dirty="0"/>
              <a:t>:</a:t>
            </a:r>
          </a:p>
          <a:p>
            <a:pPr marL="742950" lvl="1" indent="-285750">
              <a:buFont typeface="+mj-lt"/>
              <a:buAutoNum type="arabicPeriod"/>
            </a:pPr>
            <a:r>
              <a:rPr lang="en-US" sz="2000" dirty="0"/>
              <a:t>Optimized for low power consumption, ideal for battery-operated devices.</a:t>
            </a:r>
          </a:p>
          <a:p>
            <a:pPr>
              <a:buFont typeface="+mj-lt"/>
              <a:buAutoNum type="arabicPeriod"/>
            </a:pPr>
            <a:r>
              <a:rPr lang="en-US" sz="2000" b="1" dirty="0"/>
              <a:t>Scalable Architecture</a:t>
            </a:r>
            <a:r>
              <a:rPr lang="en-US" sz="2000" dirty="0"/>
              <a:t>:</a:t>
            </a:r>
          </a:p>
          <a:p>
            <a:pPr marL="742950" lvl="1" indent="-285750">
              <a:buFont typeface="+mj-lt"/>
              <a:buAutoNum type="arabicPeriod"/>
            </a:pPr>
            <a:r>
              <a:rPr lang="en-US" sz="2000" dirty="0"/>
              <a:t>Divided into multiple families to meet various performance and application requirements:</a:t>
            </a:r>
          </a:p>
          <a:p>
            <a:pPr marL="1143000" lvl="2" indent="-228600">
              <a:buFont typeface="+mj-lt"/>
              <a:buAutoNum type="arabicPeriod"/>
            </a:pPr>
            <a:r>
              <a:rPr lang="en-US" sz="2000" b="1" dirty="0"/>
              <a:t>Cortex-M</a:t>
            </a:r>
            <a:r>
              <a:rPr lang="en-US" sz="2000" dirty="0"/>
              <a:t>: For microcontrollers and embedded applications (low power, real-time operations).</a:t>
            </a:r>
          </a:p>
          <a:p>
            <a:pPr marL="1143000" lvl="2" indent="-228600">
              <a:buFont typeface="+mj-lt"/>
              <a:buAutoNum type="arabicPeriod"/>
            </a:pPr>
            <a:r>
              <a:rPr lang="en-US" sz="2000" b="1" dirty="0"/>
              <a:t>Cortex-A</a:t>
            </a:r>
            <a:r>
              <a:rPr lang="en-US" sz="2000" dirty="0"/>
              <a:t>: For application processors in smartphones, tablets, and high-end embedded systems.</a:t>
            </a:r>
          </a:p>
          <a:p>
            <a:pPr marL="1143000" lvl="2" indent="-228600">
              <a:buFont typeface="+mj-lt"/>
              <a:buAutoNum type="arabicPeriod"/>
            </a:pPr>
            <a:r>
              <a:rPr lang="en-US" sz="2000" b="1" dirty="0"/>
              <a:t>Cortex-R</a:t>
            </a:r>
            <a:r>
              <a:rPr lang="en-US" sz="2000" dirty="0"/>
              <a:t>: For real-time computing applications like automotive and industrial systems</a:t>
            </a:r>
            <a:r>
              <a:rPr lang="en-US" dirty="0"/>
              <a:t>.</a:t>
            </a: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21180140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B05FE-D536-E1C8-1152-912681CD042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0D76716-993F-B465-8C08-9C8473813C0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99E3985-4858-AC24-B86D-50978B015F17}"/>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68CAE537-7B33-7FCB-701D-AE6E38B044F1}"/>
              </a:ext>
            </a:extLst>
          </p:cNvPr>
          <p:cNvSpPr txBox="1"/>
          <p:nvPr/>
        </p:nvSpPr>
        <p:spPr>
          <a:xfrm>
            <a:off x="971600" y="1700808"/>
            <a:ext cx="7416824" cy="6494085"/>
          </a:xfrm>
          <a:prstGeom prst="rect">
            <a:avLst/>
          </a:prstGeom>
          <a:noFill/>
        </p:spPr>
        <p:txBody>
          <a:bodyPr wrap="square" rtlCol="0">
            <a:spAutoFit/>
          </a:bodyPr>
          <a:lstStyle/>
          <a:p>
            <a:r>
              <a:rPr lang="en-US" sz="2000" b="1" u="sng" dirty="0"/>
              <a:t>Key Features of ARM Cortex Processors:</a:t>
            </a:r>
          </a:p>
          <a:p>
            <a:pPr>
              <a:buFont typeface="+mj-lt"/>
              <a:buAutoNum type="arabicPeriod"/>
            </a:pPr>
            <a:r>
              <a:rPr lang="en-US" sz="2000" b="1" dirty="0"/>
              <a:t>Rich Ecosystem</a:t>
            </a:r>
            <a:r>
              <a:rPr lang="en-US" sz="2000" dirty="0"/>
              <a:t>:</a:t>
            </a:r>
          </a:p>
          <a:p>
            <a:pPr marL="742950" lvl="1" indent="-285750">
              <a:buFont typeface="+mj-lt"/>
              <a:buAutoNum type="arabicPeriod"/>
            </a:pPr>
            <a:r>
              <a:rPr lang="en-US" sz="2000" dirty="0"/>
              <a:t>Supported by extensive tools, software libraries, and an active developer community.</a:t>
            </a:r>
          </a:p>
          <a:p>
            <a:pPr>
              <a:buFont typeface="+mj-lt"/>
              <a:buAutoNum type="arabicPeriod"/>
            </a:pPr>
            <a:r>
              <a:rPr lang="en-US" sz="2000" b="1" dirty="0"/>
              <a:t>High Performance</a:t>
            </a:r>
            <a:r>
              <a:rPr lang="en-US" sz="2000" dirty="0"/>
              <a:t>:</a:t>
            </a:r>
          </a:p>
          <a:p>
            <a:pPr marL="742950" lvl="1" indent="-285750">
              <a:buFont typeface="+mj-lt"/>
              <a:buAutoNum type="arabicPeriod"/>
            </a:pPr>
            <a:r>
              <a:rPr lang="en-US" sz="2000" dirty="0"/>
              <a:t>Features like SIMD (Single Instruction Multiple Data) for multimedia applications.</a:t>
            </a:r>
          </a:p>
          <a:p>
            <a:pPr marL="742950" lvl="1" indent="-285750">
              <a:buFont typeface="+mj-lt"/>
              <a:buAutoNum type="arabicPeriod"/>
            </a:pPr>
            <a:r>
              <a:rPr lang="en-US" sz="2000" dirty="0"/>
              <a:t>Multi-core configurations for parallel processing.</a:t>
            </a:r>
          </a:p>
          <a:p>
            <a:pPr>
              <a:buFont typeface="+mj-lt"/>
              <a:buAutoNum type="arabicPeriod"/>
            </a:pPr>
            <a:r>
              <a:rPr lang="en-US" sz="2000" b="1" dirty="0"/>
              <a:t>Security</a:t>
            </a:r>
            <a:r>
              <a:rPr lang="en-US" sz="2000" dirty="0"/>
              <a:t>:</a:t>
            </a:r>
          </a:p>
          <a:p>
            <a:pPr marL="742950" lvl="1" indent="-285750">
              <a:buFont typeface="+mj-lt"/>
              <a:buAutoNum type="arabicPeriod"/>
            </a:pPr>
            <a:r>
              <a:rPr lang="en-US" sz="2000" dirty="0"/>
              <a:t>Arm Trust Zone provides a hardware-based security framework for separating secure and non-secure operations.</a:t>
            </a:r>
          </a:p>
          <a:p>
            <a:pPr>
              <a:buFont typeface="+mj-lt"/>
              <a:buAutoNum type="arabicPeriod"/>
            </a:pPr>
            <a:r>
              <a:rPr lang="en-US" sz="2000" b="1" dirty="0"/>
              <a:t>Support for Machine Learning</a:t>
            </a:r>
            <a:r>
              <a:rPr lang="en-US" sz="2000" dirty="0"/>
              <a:t>:</a:t>
            </a:r>
          </a:p>
          <a:p>
            <a:pPr marL="742950" lvl="1" indent="-285750">
              <a:buFont typeface="+mj-lt"/>
              <a:buAutoNum type="arabicPeriod"/>
            </a:pPr>
            <a:r>
              <a:rPr lang="en-US" sz="2000" dirty="0"/>
              <a:t>Arm processors include enhancements for AI and ML workloads.</a:t>
            </a: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35663512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2719B-630A-FB55-F163-0244081D743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DBD5E9-94F9-6AB2-216E-BB573C1CC58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01E81C05-FF64-43A4-4F7B-9E99637784E6}"/>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2E2137A5-D07A-B85B-D5B9-330156FE3334}"/>
              </a:ext>
            </a:extLst>
          </p:cNvPr>
          <p:cNvSpPr txBox="1"/>
          <p:nvPr/>
        </p:nvSpPr>
        <p:spPr>
          <a:xfrm>
            <a:off x="971600" y="1700808"/>
            <a:ext cx="7416824" cy="5878532"/>
          </a:xfrm>
          <a:prstGeom prst="rect">
            <a:avLst/>
          </a:prstGeom>
          <a:noFill/>
        </p:spPr>
        <p:txBody>
          <a:bodyPr wrap="square" rtlCol="0">
            <a:spAutoFit/>
          </a:bodyPr>
          <a:lstStyle/>
          <a:p>
            <a:r>
              <a:rPr lang="en-US" sz="2000" b="1" u="sng" dirty="0"/>
              <a:t>Applications of ARM Cortex Processors</a:t>
            </a:r>
            <a:r>
              <a:rPr lang="en-US" sz="2000" b="1" dirty="0"/>
              <a:t>:</a:t>
            </a:r>
          </a:p>
          <a:p>
            <a:pPr>
              <a:buFont typeface="+mj-lt"/>
              <a:buAutoNum type="arabicPeriod"/>
            </a:pPr>
            <a:r>
              <a:rPr lang="en-US" sz="2000" b="1" dirty="0"/>
              <a:t>Internet of Things (IoT)</a:t>
            </a:r>
            <a:r>
              <a:rPr lang="en-US" sz="2000" dirty="0"/>
              <a:t>:</a:t>
            </a:r>
          </a:p>
          <a:p>
            <a:pPr marL="742950" lvl="1" indent="-285750">
              <a:buFont typeface="+mj-lt"/>
              <a:buAutoNum type="arabicPeriod"/>
            </a:pPr>
            <a:r>
              <a:rPr lang="en-US" sz="2000" dirty="0"/>
              <a:t>Low-power Cortex-M processors are the backbone of IoT devices, providing efficient computation for sensors, actuators, and communication modules.</a:t>
            </a:r>
          </a:p>
          <a:p>
            <a:pPr>
              <a:buFont typeface="+mj-lt"/>
              <a:buAutoNum type="arabicPeriod"/>
            </a:pPr>
            <a:r>
              <a:rPr lang="en-US" sz="2000" b="1" dirty="0"/>
              <a:t>Mobile Devices</a:t>
            </a:r>
            <a:r>
              <a:rPr lang="en-US" sz="2000" dirty="0"/>
              <a:t>:</a:t>
            </a:r>
          </a:p>
          <a:p>
            <a:pPr marL="742950" lvl="1" indent="-285750">
              <a:buFont typeface="+mj-lt"/>
              <a:buAutoNum type="arabicPeriod"/>
            </a:pPr>
            <a:r>
              <a:rPr lang="en-US" sz="2000" dirty="0"/>
              <a:t>Cortex-A processors power smartphones and tablets, offering high computational power for apps, gaming, and multimedia.</a:t>
            </a:r>
          </a:p>
          <a:p>
            <a:pPr>
              <a:buFont typeface="+mj-lt"/>
              <a:buAutoNum type="arabicPeriod"/>
            </a:pPr>
            <a:r>
              <a:rPr lang="en-US" sz="2000" b="1" dirty="0"/>
              <a:t>Automotive</a:t>
            </a:r>
            <a:r>
              <a:rPr lang="en-US" sz="2000" dirty="0"/>
              <a:t>:</a:t>
            </a:r>
          </a:p>
          <a:p>
            <a:pPr marL="742950" lvl="1" indent="-285750">
              <a:buFont typeface="+mj-lt"/>
              <a:buAutoNum type="arabicPeriod"/>
            </a:pPr>
            <a:r>
              <a:rPr lang="en-US" sz="2000" dirty="0"/>
              <a:t>Cortex-R processors are used in automotive applications such as engine control units (ECUs) and advanced driver-assistance systems (ADAS).</a:t>
            </a:r>
          </a:p>
          <a:p>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40972750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EEE47-FC51-752F-1AEE-F95FC383760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1CCBB7D-59BA-81B9-74C6-1B6573FE560F}"/>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CAD068F-EB78-6A46-30C8-2AB00B68DF41}"/>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9747B81C-73DF-8A97-F4A5-27895FB53AF3}"/>
              </a:ext>
            </a:extLst>
          </p:cNvPr>
          <p:cNvSpPr txBox="1"/>
          <p:nvPr/>
        </p:nvSpPr>
        <p:spPr>
          <a:xfrm>
            <a:off x="971600" y="1700808"/>
            <a:ext cx="7416824" cy="4339650"/>
          </a:xfrm>
          <a:prstGeom prst="rect">
            <a:avLst/>
          </a:prstGeom>
          <a:noFill/>
        </p:spPr>
        <p:txBody>
          <a:bodyPr wrap="square" rtlCol="0">
            <a:spAutoFit/>
          </a:bodyPr>
          <a:lstStyle/>
          <a:p>
            <a:r>
              <a:rPr lang="en-US" sz="2000" b="1" u="sng" dirty="0"/>
              <a:t>Applications of ARM Cortex Processors:</a:t>
            </a:r>
          </a:p>
          <a:p>
            <a:pPr>
              <a:buFont typeface="+mj-lt"/>
              <a:buAutoNum type="arabicPeriod"/>
            </a:pPr>
            <a:r>
              <a:rPr lang="en-US" sz="2000" b="1" dirty="0"/>
              <a:t>Consumer Electronics</a:t>
            </a:r>
            <a:r>
              <a:rPr lang="en-US" sz="2000" dirty="0"/>
              <a:t>:</a:t>
            </a:r>
          </a:p>
          <a:p>
            <a:pPr marL="742950" lvl="1" indent="-285750">
              <a:buFont typeface="+mj-lt"/>
              <a:buAutoNum type="arabicPeriod"/>
            </a:pPr>
            <a:r>
              <a:rPr lang="en-US" sz="2000" dirty="0"/>
              <a:t>Found in devices like smart TVs, cameras, and gaming consoles.</a:t>
            </a:r>
          </a:p>
          <a:p>
            <a:pPr>
              <a:buFont typeface="+mj-lt"/>
              <a:buAutoNum type="arabicPeriod"/>
            </a:pPr>
            <a:r>
              <a:rPr lang="en-US" sz="2000" b="1" dirty="0"/>
              <a:t>Healthcare</a:t>
            </a:r>
            <a:r>
              <a:rPr lang="en-US" sz="2000" dirty="0"/>
              <a:t>:</a:t>
            </a:r>
          </a:p>
          <a:p>
            <a:pPr marL="742950" lvl="1" indent="-285750">
              <a:buFont typeface="+mj-lt"/>
              <a:buAutoNum type="arabicPeriod"/>
            </a:pPr>
            <a:r>
              <a:rPr lang="en-US" sz="2000" dirty="0"/>
              <a:t>Power portable medical devices like glucose monitors, wearable health trackers, and imaging equipment.</a:t>
            </a: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1894630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B895E-9D2C-1FB7-F049-380E94DFC27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CE27FA-4224-EAE1-C457-7FA5A75E256D}"/>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B86C4F5E-5958-1DF4-C930-4E88517F58AF}"/>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82139D42-E83C-0BE1-B4A9-0997DDD67AE6}"/>
              </a:ext>
            </a:extLst>
          </p:cNvPr>
          <p:cNvSpPr txBox="1"/>
          <p:nvPr/>
        </p:nvSpPr>
        <p:spPr>
          <a:xfrm>
            <a:off x="971600" y="1700808"/>
            <a:ext cx="7416824" cy="5878532"/>
          </a:xfrm>
          <a:prstGeom prst="rect">
            <a:avLst/>
          </a:prstGeom>
          <a:noFill/>
        </p:spPr>
        <p:txBody>
          <a:bodyPr wrap="square" rtlCol="0">
            <a:spAutoFit/>
          </a:bodyPr>
          <a:lstStyle/>
          <a:p>
            <a:r>
              <a:rPr lang="en-US" sz="2000" b="1" u="sng" dirty="0"/>
              <a:t>Advantages of ARM Cortex Processors</a:t>
            </a:r>
          </a:p>
          <a:p>
            <a:pPr>
              <a:buFont typeface="+mj-lt"/>
              <a:buAutoNum type="arabicPeriod"/>
            </a:pPr>
            <a:r>
              <a:rPr lang="en-US" sz="2000" b="1" dirty="0"/>
              <a:t>Low Cost</a:t>
            </a:r>
            <a:r>
              <a:rPr lang="en-US" sz="2000" dirty="0"/>
              <a:t>:</a:t>
            </a:r>
          </a:p>
          <a:p>
            <a:pPr marL="742950" lvl="1" indent="-285750">
              <a:buFont typeface="+mj-lt"/>
              <a:buAutoNum type="arabicPeriod"/>
            </a:pPr>
            <a:r>
              <a:rPr lang="en-US" sz="2000" dirty="0"/>
              <a:t>Licensing the ARM architecture is cost-effective, making it accessible to a wide range of industries.</a:t>
            </a:r>
          </a:p>
          <a:p>
            <a:pPr>
              <a:buFont typeface="+mj-lt"/>
              <a:buAutoNum type="arabicPeriod"/>
            </a:pPr>
            <a:r>
              <a:rPr lang="en-US" sz="2000" b="1" dirty="0"/>
              <a:t>Wide Compatibility</a:t>
            </a:r>
            <a:r>
              <a:rPr lang="en-US" sz="2000" dirty="0"/>
              <a:t>:</a:t>
            </a:r>
          </a:p>
          <a:p>
            <a:pPr marL="742950" lvl="1" indent="-285750">
              <a:buFont typeface="+mj-lt"/>
              <a:buAutoNum type="arabicPeriod"/>
            </a:pPr>
            <a:r>
              <a:rPr lang="en-US" sz="2000" dirty="0"/>
              <a:t>Works with multiple operating systems (e.g., Linux, Android, Free RTOS).</a:t>
            </a:r>
          </a:p>
          <a:p>
            <a:pPr>
              <a:buFont typeface="+mj-lt"/>
              <a:buAutoNum type="arabicPeriod"/>
            </a:pPr>
            <a:r>
              <a:rPr lang="en-US" sz="2000" b="1" dirty="0"/>
              <a:t>Customizability</a:t>
            </a:r>
            <a:r>
              <a:rPr lang="en-US" sz="2000" dirty="0"/>
              <a:t>:</a:t>
            </a:r>
          </a:p>
          <a:p>
            <a:pPr marL="742950" lvl="1" indent="-285750">
              <a:buFont typeface="+mj-lt"/>
              <a:buAutoNum type="arabicPeriod"/>
            </a:pPr>
            <a:r>
              <a:rPr lang="en-US" sz="2000" dirty="0"/>
              <a:t>OEMs can adapt ARM designs to their specific needs.</a:t>
            </a:r>
          </a:p>
          <a:p>
            <a:pPr>
              <a:buFont typeface="+mj-lt"/>
              <a:buAutoNum type="arabicPeriod"/>
            </a:pPr>
            <a:r>
              <a:rPr lang="en-US" sz="2000" b="1" dirty="0"/>
              <a:t>Global Adoption</a:t>
            </a:r>
            <a:r>
              <a:rPr lang="en-US" sz="2000" dirty="0"/>
              <a:t>:</a:t>
            </a:r>
          </a:p>
          <a:p>
            <a:pPr marL="742950" lvl="1" indent="-285750">
              <a:buFont typeface="+mj-lt"/>
              <a:buAutoNum type="arabicPeriod"/>
            </a:pPr>
            <a:r>
              <a:rPr lang="en-US" sz="2000" dirty="0"/>
              <a:t>A trusted choice across industries, with billions of devices shipped globally.</a:t>
            </a: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8398985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B830A-420C-1B34-22E2-33AD433A140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C1E1853-EF56-6CD5-CB95-B33D74F7F2CA}"/>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8ED3AA57-3521-9907-8BB2-2C43DADBA6AD}"/>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8E1E7E61-062D-5E51-EAB6-0E902DA02EB9}"/>
              </a:ext>
            </a:extLst>
          </p:cNvPr>
          <p:cNvSpPr txBox="1"/>
          <p:nvPr/>
        </p:nvSpPr>
        <p:spPr>
          <a:xfrm>
            <a:off x="971600" y="1700808"/>
            <a:ext cx="7416824" cy="5570756"/>
          </a:xfrm>
          <a:prstGeom prst="rect">
            <a:avLst/>
          </a:prstGeom>
          <a:noFill/>
        </p:spPr>
        <p:txBody>
          <a:bodyPr wrap="square" rtlCol="0">
            <a:spAutoFit/>
          </a:bodyPr>
          <a:lstStyle/>
          <a:p>
            <a:r>
              <a:rPr lang="en-US" sz="2000" b="1" u="sng" dirty="0"/>
              <a:t>Future Trends</a:t>
            </a:r>
          </a:p>
          <a:p>
            <a:pPr>
              <a:buFont typeface="+mj-lt"/>
              <a:buAutoNum type="arabicPeriod"/>
            </a:pPr>
            <a:r>
              <a:rPr lang="en-US" sz="2000" b="1" dirty="0"/>
              <a:t>AI Integration</a:t>
            </a:r>
            <a:r>
              <a:rPr lang="en-US" sz="2000" dirty="0"/>
              <a:t>:</a:t>
            </a:r>
          </a:p>
          <a:p>
            <a:pPr marL="742950" lvl="1" indent="-285750">
              <a:buFont typeface="+mj-lt"/>
              <a:buAutoNum type="arabicPeriod"/>
            </a:pPr>
            <a:r>
              <a:rPr lang="en-US" sz="2000" dirty="0"/>
              <a:t>Enhanced support for AI and ML applications using technologies like Arm NN and Cortex-A processors with ML enhancements.</a:t>
            </a:r>
          </a:p>
          <a:p>
            <a:pPr>
              <a:buFont typeface="+mj-lt"/>
              <a:buAutoNum type="arabicPeriod"/>
            </a:pPr>
            <a:r>
              <a:rPr lang="en-US" sz="2000" b="1" dirty="0"/>
              <a:t>5G and IoT</a:t>
            </a:r>
            <a:r>
              <a:rPr lang="en-US" sz="2000" dirty="0"/>
              <a:t>:</a:t>
            </a:r>
          </a:p>
          <a:p>
            <a:pPr marL="742950" lvl="1" indent="-285750">
              <a:buFont typeface="+mj-lt"/>
              <a:buAutoNum type="arabicPeriod"/>
            </a:pPr>
            <a:r>
              <a:rPr lang="en-US" sz="2000" dirty="0"/>
              <a:t>Cortex processors are driving the next wave of IoT devices with 5G connectivity.</a:t>
            </a:r>
          </a:p>
          <a:p>
            <a:pPr>
              <a:buFont typeface="+mj-lt"/>
              <a:buAutoNum type="arabicPeriod"/>
            </a:pPr>
            <a:r>
              <a:rPr lang="en-US" sz="2000" b="1" dirty="0"/>
              <a:t>Sustainability</a:t>
            </a:r>
            <a:r>
              <a:rPr lang="en-US" sz="2000" dirty="0"/>
              <a:t>:</a:t>
            </a:r>
          </a:p>
          <a:p>
            <a:pPr marL="742950" lvl="1" indent="-285750">
              <a:buFont typeface="+mj-lt"/>
              <a:buAutoNum type="arabicPeriod"/>
            </a:pPr>
            <a:r>
              <a:rPr lang="en-US" sz="2000" dirty="0"/>
              <a:t>Continued focus on ultra-low-power designs for energy-efficient computing.</a:t>
            </a:r>
          </a:p>
          <a:p>
            <a:pPr algn="just"/>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15423373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1D999-2691-A346-3900-7C9B468B373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B6354A5-4B0A-B375-8FAE-131B269E4DF1}"/>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280C0C67-E8F1-A331-114D-AFAC9224CD66}"/>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7D802AAB-5323-1828-8E2B-9B36417AA59E}"/>
              </a:ext>
            </a:extLst>
          </p:cNvPr>
          <p:cNvSpPr txBox="1"/>
          <p:nvPr/>
        </p:nvSpPr>
        <p:spPr>
          <a:xfrm>
            <a:off x="971600" y="1700808"/>
            <a:ext cx="7416824" cy="4339650"/>
          </a:xfrm>
          <a:prstGeom prst="rect">
            <a:avLst/>
          </a:prstGeom>
          <a:noFill/>
        </p:spPr>
        <p:txBody>
          <a:bodyPr wrap="square" rtlCol="0">
            <a:spAutoFit/>
          </a:bodyPr>
          <a:lstStyle/>
          <a:p>
            <a:r>
              <a:rPr lang="en-US" sz="2000" b="1" u="sng" dirty="0" err="1"/>
              <a:t>Aurdino</a:t>
            </a:r>
            <a:r>
              <a:rPr lang="en-US" sz="2000" b="1" u="sng" dirty="0"/>
              <a:t> Processors:</a:t>
            </a:r>
          </a:p>
          <a:p>
            <a:pPr marL="342900" indent="-342900" algn="just">
              <a:buFont typeface="Arial" panose="020B0604020202020204" pitchFamily="34" charset="0"/>
              <a:buChar char="•"/>
            </a:pPr>
            <a:r>
              <a:rPr lang="en-US" sz="2000" dirty="0"/>
              <a:t>Arduino is an open-source electronics platform that uses microcontrollers as its core processing units. </a:t>
            </a:r>
          </a:p>
          <a:p>
            <a:pPr marL="342900" indent="-342900" algn="just">
              <a:buFont typeface="Arial" panose="020B0604020202020204" pitchFamily="34" charset="0"/>
              <a:buChar char="•"/>
            </a:pPr>
            <a:r>
              <a:rPr lang="en-US" sz="2000" dirty="0"/>
              <a:t>These microcontrollers power Arduino boards, which are widely used for building electronic projects, prototypes, and educational purposes. </a:t>
            </a:r>
          </a:p>
          <a:p>
            <a:pPr marL="342900" indent="-342900" algn="just">
              <a:buFont typeface="Arial" panose="020B0604020202020204" pitchFamily="34" charset="0"/>
              <a:buChar char="•"/>
            </a:pPr>
            <a:r>
              <a:rPr lang="en-US" sz="2000" dirty="0"/>
              <a:t>Arduino processors are selected for their ease of use, versatility, and compatibility with a variety of sensors and modules.</a:t>
            </a:r>
            <a:endParaRPr lang="en-US" sz="2000" b="1" u="sng" dirty="0">
              <a:solidFill>
                <a:srgbClr val="273239"/>
              </a:solidFill>
              <a:latin typeface="+mj-lt"/>
            </a:endParaRPr>
          </a:p>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30489432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D036E-708F-53E4-5496-7B47CCB7EDB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C22B1A0-0295-3F5E-3267-AC3746FAFDA9}"/>
              </a:ext>
            </a:extLst>
          </p:cNvPr>
          <p:cNvSpPr/>
          <p:nvPr/>
        </p:nvSpPr>
        <p:spPr>
          <a:xfrm>
            <a:off x="7602173" y="404664"/>
            <a:ext cx="1074266" cy="432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itchFamily="18" charset="0"/>
                <a:cs typeface="Times New Roman" pitchFamily="18" charset="0"/>
              </a:rPr>
              <a:t>Cont..</a:t>
            </a:r>
          </a:p>
        </p:txBody>
      </p:sp>
      <p:sp>
        <p:nvSpPr>
          <p:cNvPr id="5" name="Rectangle: Rounded Corners 4">
            <a:extLst>
              <a:ext uri="{FF2B5EF4-FFF2-40B4-BE49-F238E27FC236}">
                <a16:creationId xmlns:a16="http://schemas.microsoft.com/office/drawing/2014/main" id="{356429F2-58AB-E4F1-3F2E-1033650B9AA6}"/>
              </a:ext>
            </a:extLst>
          </p:cNvPr>
          <p:cNvSpPr/>
          <p:nvPr/>
        </p:nvSpPr>
        <p:spPr>
          <a:xfrm>
            <a:off x="704809" y="697044"/>
            <a:ext cx="6871468" cy="6507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Cambria" panose="02040503050406030204" pitchFamily="18" charset="0"/>
              <a:ea typeface="Cambria" panose="02040503050406030204" pitchFamily="18" charset="0"/>
              <a:cs typeface="Times New Roman" pitchFamily="18" charset="0"/>
            </a:endParaRPr>
          </a:p>
          <a:p>
            <a:endParaRPr lang="en-US" sz="2400" dirty="0"/>
          </a:p>
          <a:p>
            <a:r>
              <a:rPr lang="en-US" sz="2400" dirty="0"/>
              <a:t>IOT PLATFORTI OVERVIEW</a:t>
            </a:r>
            <a:endParaRPr lang="en-IN" sz="2400" dirty="0"/>
          </a:p>
          <a:p>
            <a:endParaRPr lang="en-US" sz="2400" b="1" dirty="0"/>
          </a:p>
          <a:p>
            <a:pPr lvl="0"/>
            <a:endParaRPr lang="en-US" sz="2400" b="1" dirty="0"/>
          </a:p>
        </p:txBody>
      </p:sp>
      <p:sp>
        <p:nvSpPr>
          <p:cNvPr id="7" name="TextBox 6">
            <a:extLst>
              <a:ext uri="{FF2B5EF4-FFF2-40B4-BE49-F238E27FC236}">
                <a16:creationId xmlns:a16="http://schemas.microsoft.com/office/drawing/2014/main" id="{7BAA72A4-F7B5-9B89-CC55-7A73FE9152A5}"/>
              </a:ext>
            </a:extLst>
          </p:cNvPr>
          <p:cNvSpPr txBox="1"/>
          <p:nvPr/>
        </p:nvSpPr>
        <p:spPr>
          <a:xfrm>
            <a:off x="971600" y="1700808"/>
            <a:ext cx="7416824" cy="1877437"/>
          </a:xfrm>
          <a:prstGeom prst="rect">
            <a:avLst/>
          </a:prstGeom>
          <a:noFill/>
        </p:spPr>
        <p:txBody>
          <a:bodyPr wrap="square" rtlCol="0">
            <a:spAutoFit/>
          </a:bodyPr>
          <a:lstStyle/>
          <a:p>
            <a:pPr algn="just"/>
            <a:endParaRPr lang="en-US" sz="2000" b="1" u="sng" dirty="0">
              <a:solidFill>
                <a:srgbClr val="273239"/>
              </a:solidFill>
              <a:latin typeface="+mj-lt"/>
            </a:endParaRP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b="1" u="sng" dirty="0">
              <a:solidFill>
                <a:srgbClr val="273239"/>
              </a:solidFill>
              <a:latin typeface="+mj-lt"/>
            </a:endParaRPr>
          </a:p>
          <a:p>
            <a:pPr marL="342900" indent="-342900" algn="just">
              <a:buFont typeface="Arial" panose="020B0604020202020204" pitchFamily="34" charset="0"/>
              <a:buChar char="•"/>
            </a:pPr>
            <a:endParaRPr lang="en-US" sz="2400" b="1" i="0" u="sng" dirty="0">
              <a:solidFill>
                <a:srgbClr val="273239"/>
              </a:solidFill>
              <a:effectLst/>
              <a:latin typeface="+mj-lt"/>
            </a:endParaRPr>
          </a:p>
          <a:p>
            <a:pPr marL="342900" indent="-342900" algn="just">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53B372D2-AEBF-2FD7-DD73-01D0565E756B}"/>
              </a:ext>
            </a:extLst>
          </p:cNvPr>
          <p:cNvPicPr>
            <a:picLocks noChangeAspect="1"/>
          </p:cNvPicPr>
          <p:nvPr/>
        </p:nvPicPr>
        <p:blipFill>
          <a:blip r:embed="rId2"/>
          <a:stretch>
            <a:fillRect/>
          </a:stretch>
        </p:blipFill>
        <p:spPr>
          <a:xfrm>
            <a:off x="1043608" y="1988840"/>
            <a:ext cx="7128792" cy="3816424"/>
          </a:xfrm>
          <a:prstGeom prst="rect">
            <a:avLst/>
          </a:prstGeom>
        </p:spPr>
      </p:pic>
    </p:spTree>
    <p:extLst>
      <p:ext uri="{BB962C8B-B14F-4D97-AF65-F5344CB8AC3E}">
        <p14:creationId xmlns:p14="http://schemas.microsoft.com/office/powerpoint/2010/main" val="266283171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7704</TotalTime>
  <Words>7695</Words>
  <Application>Microsoft Office PowerPoint</Application>
  <PresentationFormat>On-screen Show (4:3)</PresentationFormat>
  <Paragraphs>1091</Paragraphs>
  <Slides>112</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112</vt:i4>
      </vt:variant>
    </vt:vector>
  </HeadingPairs>
  <TitlesOfParts>
    <vt:vector size="122" baseType="lpstr">
      <vt:lpstr>Arial</vt:lpstr>
      <vt:lpstr>Bahnschrift Condensed</vt:lpstr>
      <vt:lpstr>Calibri</vt:lpstr>
      <vt:lpstr>Cambria</vt:lpstr>
      <vt:lpstr>Nunito</vt:lpstr>
      <vt:lpstr>Segoe UI</vt:lpstr>
      <vt:lpstr>Times New Roman</vt:lpstr>
      <vt:lpstr>Verdana</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Shoba Rani</cp:lastModifiedBy>
  <cp:revision>215</cp:revision>
  <dcterms:created xsi:type="dcterms:W3CDTF">2021-03-06T05:45:05Z</dcterms:created>
  <dcterms:modified xsi:type="dcterms:W3CDTF">2024-12-09T17:13:59Z</dcterms:modified>
</cp:coreProperties>
</file>